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257" r:id="rId2"/>
    <p:sldId id="278" r:id="rId3"/>
    <p:sldId id="259" r:id="rId4"/>
    <p:sldId id="260" r:id="rId5"/>
    <p:sldId id="279" r:id="rId6"/>
    <p:sldId id="261" r:id="rId7"/>
    <p:sldId id="280" r:id="rId8"/>
    <p:sldId id="311" r:id="rId9"/>
    <p:sldId id="312" r:id="rId10"/>
    <p:sldId id="281" r:id="rId11"/>
    <p:sldId id="262" r:id="rId12"/>
    <p:sldId id="282" r:id="rId13"/>
    <p:sldId id="283" r:id="rId14"/>
    <p:sldId id="263" r:id="rId15"/>
    <p:sldId id="264" r:id="rId16"/>
    <p:sldId id="284" r:id="rId17"/>
    <p:sldId id="265" r:id="rId18"/>
    <p:sldId id="285" r:id="rId19"/>
    <p:sldId id="286" r:id="rId20"/>
    <p:sldId id="287" r:id="rId21"/>
    <p:sldId id="288" r:id="rId22"/>
    <p:sldId id="289" r:id="rId23"/>
    <p:sldId id="266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  <p:sldId id="304" r:id="rId39"/>
    <p:sldId id="305" r:id="rId40"/>
    <p:sldId id="267" r:id="rId41"/>
    <p:sldId id="307" r:id="rId42"/>
    <p:sldId id="306" r:id="rId43"/>
    <p:sldId id="308" r:id="rId44"/>
    <p:sldId id="309" r:id="rId45"/>
    <p:sldId id="268" r:id="rId46"/>
    <p:sldId id="310" r:id="rId4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>
        <p:scale>
          <a:sx n="70" d="100"/>
          <a:sy n="70" d="100"/>
        </p:scale>
        <p:origin x="-966" y="-4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870793-93E4-4440-A471-F71F41F02FB3}" type="datetimeFigureOut">
              <a:rPr lang="tr-TR" smtClean="0"/>
              <a:pPr/>
              <a:t>06.07.2017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E349CB-FD61-45B3-873E-CB3E9FC9A24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0AB88B-1B9C-4EF5-81D7-C3FC2139BB91}" type="datetimeFigureOut">
              <a:rPr lang="tr-TR" smtClean="0"/>
              <a:pPr/>
              <a:t>06.07.2017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771A6-05C3-453F-B3EE-BB9C1F2FE3F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771A6-05C3-453F-B3EE-BB9C1F2FE3F9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771A6-05C3-453F-B3EE-BB9C1F2FE3F9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771A6-05C3-453F-B3EE-BB9C1F2FE3F9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01C4-00C9-4216-8FD2-A63B990C9D9A}" type="datetimeFigureOut">
              <a:rPr lang="tr-TR" smtClean="0"/>
              <a:pPr/>
              <a:t>06.07.2017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C859-4A26-4440-8EEA-EA9F901B8D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01C4-00C9-4216-8FD2-A63B990C9D9A}" type="datetimeFigureOut">
              <a:rPr lang="tr-TR" smtClean="0"/>
              <a:pPr/>
              <a:t>06.07.2017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C859-4A26-4440-8EEA-EA9F901B8D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01C4-00C9-4216-8FD2-A63B990C9D9A}" type="datetimeFigureOut">
              <a:rPr lang="tr-TR" smtClean="0"/>
              <a:pPr/>
              <a:t>06.07.2017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C859-4A26-4440-8EEA-EA9F901B8D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01C4-00C9-4216-8FD2-A63B990C9D9A}" type="datetimeFigureOut">
              <a:rPr lang="tr-TR" smtClean="0"/>
              <a:pPr/>
              <a:t>06.07.2017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C859-4A26-4440-8EEA-EA9F901B8D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01C4-00C9-4216-8FD2-A63B990C9D9A}" type="datetimeFigureOut">
              <a:rPr lang="tr-TR" smtClean="0"/>
              <a:pPr/>
              <a:t>06.07.2017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C859-4A26-4440-8EEA-EA9F901B8D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01C4-00C9-4216-8FD2-A63B990C9D9A}" type="datetimeFigureOut">
              <a:rPr lang="tr-TR" smtClean="0"/>
              <a:pPr/>
              <a:t>06.07.2017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C859-4A26-4440-8EEA-EA9F901B8D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01C4-00C9-4216-8FD2-A63B990C9D9A}" type="datetimeFigureOut">
              <a:rPr lang="tr-TR" smtClean="0"/>
              <a:pPr/>
              <a:t>06.07.2017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C859-4A26-4440-8EEA-EA9F901B8D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01C4-00C9-4216-8FD2-A63B990C9D9A}" type="datetimeFigureOut">
              <a:rPr lang="tr-TR" smtClean="0"/>
              <a:pPr/>
              <a:t>06.07.2017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C859-4A26-4440-8EEA-EA9F901B8D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01C4-00C9-4216-8FD2-A63B990C9D9A}" type="datetimeFigureOut">
              <a:rPr lang="tr-TR" smtClean="0"/>
              <a:pPr/>
              <a:t>06.07.2017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C859-4A26-4440-8EEA-EA9F901B8D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01C4-00C9-4216-8FD2-A63B990C9D9A}" type="datetimeFigureOut">
              <a:rPr lang="tr-TR" smtClean="0"/>
              <a:pPr/>
              <a:t>06.07.2017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C859-4A26-4440-8EEA-EA9F901B8D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01C4-00C9-4216-8FD2-A63B990C9D9A}" type="datetimeFigureOut">
              <a:rPr lang="tr-TR" smtClean="0"/>
              <a:pPr/>
              <a:t>06.07.2017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3C859-4A26-4440-8EEA-EA9F901B8D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301C4-00C9-4216-8FD2-A63B990C9D9A}" type="datetimeFigureOut">
              <a:rPr lang="tr-TR" smtClean="0"/>
              <a:pPr/>
              <a:t>06.07.2017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3C859-4A26-4440-8EEA-EA9F901B8D9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ctrTitle"/>
          </p:nvPr>
        </p:nvSpPr>
        <p:spPr>
          <a:xfrm>
            <a:off x="684213" y="692697"/>
            <a:ext cx="7772400" cy="4032448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tr-TR" sz="6500" b="1" dirty="0" smtClean="0"/>
              <a:t> </a:t>
            </a:r>
            <a:r>
              <a:rPr lang="tr-TR" sz="4900" b="1" dirty="0" smtClean="0"/>
              <a:t>DONÖR TESPİT SİSTEMİ </a:t>
            </a:r>
            <a:br>
              <a:rPr lang="tr-TR" sz="4900" b="1" dirty="0" smtClean="0"/>
            </a:br>
            <a:endParaRPr lang="tr-TR" sz="2000" b="1" dirty="0" smtClean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684213" y="5085184"/>
            <a:ext cx="7777162" cy="1609304"/>
          </a:xfrm>
          <a:solidFill>
            <a:srgbClr val="FF0000"/>
          </a:solidFill>
        </p:spPr>
        <p:txBody>
          <a:bodyPr rtlCol="0">
            <a:normAutofit/>
          </a:bodyPr>
          <a:lstStyle/>
          <a:p>
            <a:pPr>
              <a:defRPr/>
            </a:pPr>
            <a:endParaRPr lang="tr-TR" sz="30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Kardiyak Ölüm </a:t>
            </a:r>
            <a:r>
              <a:rPr lang="tr-TR" b="1" dirty="0" err="1" smtClean="0"/>
              <a:t>Donörleri</a:t>
            </a:r>
            <a:endParaRPr lang="tr-TR" b="1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2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97808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MAASTRİCHT TİP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DONÖR ÖZELLİKLERİ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DURUM</a:t>
                      </a:r>
                      <a:endParaRPr lang="tr-TR" sz="2000" dirty="0"/>
                    </a:p>
                  </a:txBody>
                  <a:tcPr/>
                </a:tc>
              </a:tr>
              <a:tr h="797808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Tip 1</a:t>
                      </a:r>
                    </a:p>
                    <a:p>
                      <a:r>
                        <a:rPr lang="tr-TR" sz="2000" b="1" dirty="0" smtClean="0"/>
                        <a:t>Ölü gelen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Kardiyak</a:t>
                      </a:r>
                      <a:r>
                        <a:rPr lang="tr-TR" sz="2000" b="1" baseline="0" dirty="0" smtClean="0"/>
                        <a:t> </a:t>
                      </a:r>
                      <a:r>
                        <a:rPr lang="tr-TR" sz="2000" b="1" baseline="0" dirty="0" err="1" smtClean="0"/>
                        <a:t>arrestten</a:t>
                      </a:r>
                      <a:r>
                        <a:rPr lang="tr-TR" sz="2000" b="1" baseline="0" dirty="0" smtClean="0"/>
                        <a:t> sonra en az 30 </a:t>
                      </a:r>
                      <a:r>
                        <a:rPr lang="tr-TR" sz="2000" b="1" baseline="0" dirty="0" err="1" smtClean="0"/>
                        <a:t>dk</a:t>
                      </a:r>
                      <a:r>
                        <a:rPr lang="tr-TR" sz="2000" b="1" baseline="0" dirty="0" smtClean="0"/>
                        <a:t> içinde CPR başlanan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Kontrolsüz</a:t>
                      </a:r>
                      <a:endParaRPr lang="tr-TR" sz="2000" b="1" dirty="0"/>
                    </a:p>
                  </a:txBody>
                  <a:tcPr/>
                </a:tc>
              </a:tr>
              <a:tr h="797808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Tip 2</a:t>
                      </a:r>
                    </a:p>
                    <a:p>
                      <a:r>
                        <a:rPr lang="tr-TR" sz="2000" b="1" dirty="0" smtClean="0"/>
                        <a:t>Başarısız CPR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Profesyonel ekiplerce uygun</a:t>
                      </a:r>
                      <a:r>
                        <a:rPr lang="tr-TR" sz="2000" b="1" baseline="0" dirty="0" smtClean="0"/>
                        <a:t> zamanda CPR başlanan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Kontrolsüz</a:t>
                      </a:r>
                      <a:endParaRPr lang="tr-TR" sz="2000" b="1" dirty="0"/>
                    </a:p>
                  </a:txBody>
                  <a:tcPr/>
                </a:tc>
              </a:tr>
              <a:tr h="797808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Tip 3</a:t>
                      </a:r>
                    </a:p>
                    <a:p>
                      <a:r>
                        <a:rPr lang="tr-TR" sz="2000" b="1" dirty="0" smtClean="0"/>
                        <a:t>Kardiyak</a:t>
                      </a:r>
                      <a:r>
                        <a:rPr lang="tr-TR" sz="2000" b="1" baseline="0" dirty="0" smtClean="0"/>
                        <a:t> </a:t>
                      </a:r>
                      <a:r>
                        <a:rPr lang="tr-TR" sz="2000" b="1" baseline="0" dirty="0" err="1" smtClean="0"/>
                        <a:t>arresti</a:t>
                      </a:r>
                      <a:r>
                        <a:rPr lang="tr-TR" sz="2000" b="1" baseline="0" dirty="0" smtClean="0"/>
                        <a:t> beklenen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Yaşam destek tedavileri</a:t>
                      </a:r>
                      <a:r>
                        <a:rPr lang="tr-TR" sz="2000" b="1" baseline="0" dirty="0" smtClean="0"/>
                        <a:t> kesilen (DNR)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Kontrollü</a:t>
                      </a:r>
                      <a:endParaRPr lang="tr-TR" sz="2000" b="1" dirty="0"/>
                    </a:p>
                  </a:txBody>
                  <a:tcPr/>
                </a:tc>
              </a:tr>
              <a:tr h="797808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Tip 4</a:t>
                      </a:r>
                    </a:p>
                    <a:p>
                      <a:r>
                        <a:rPr lang="tr-TR" sz="2000" b="1" dirty="0" smtClean="0"/>
                        <a:t>Beyin ölümünde kardiyak </a:t>
                      </a:r>
                      <a:r>
                        <a:rPr lang="tr-TR" sz="2000" b="1" dirty="0" err="1" smtClean="0"/>
                        <a:t>arrest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Beyin ölümü tanısından sonra kardiyak </a:t>
                      </a:r>
                      <a:r>
                        <a:rPr lang="tr-TR" sz="2000" b="1" dirty="0" err="1" smtClean="0"/>
                        <a:t>arrest</a:t>
                      </a:r>
                      <a:r>
                        <a:rPr lang="tr-TR" sz="2000" b="1" dirty="0" smtClean="0"/>
                        <a:t> görülen 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Kontrollü</a:t>
                      </a:r>
                      <a:endParaRPr lang="tr-TR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Temel Kavramlar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Olası </a:t>
            </a:r>
            <a:r>
              <a:rPr lang="tr-TR" b="1" dirty="0" err="1" smtClean="0"/>
              <a:t>Donör</a:t>
            </a:r>
            <a:endParaRPr lang="tr-TR" b="1" dirty="0" smtClean="0"/>
          </a:p>
          <a:p>
            <a:r>
              <a:rPr lang="tr-TR" b="1" dirty="0" smtClean="0"/>
              <a:t>Potansiyel </a:t>
            </a:r>
            <a:r>
              <a:rPr lang="tr-TR" b="1" dirty="0" err="1" smtClean="0"/>
              <a:t>Donör</a:t>
            </a:r>
            <a:endParaRPr lang="tr-TR" b="1" dirty="0" smtClean="0"/>
          </a:p>
          <a:p>
            <a:r>
              <a:rPr lang="tr-TR" b="1" dirty="0" smtClean="0"/>
              <a:t>Uygun </a:t>
            </a:r>
            <a:r>
              <a:rPr lang="tr-TR" b="1" dirty="0" err="1" smtClean="0"/>
              <a:t>Donör</a:t>
            </a:r>
            <a:endParaRPr lang="tr-TR" b="1" dirty="0" smtClean="0"/>
          </a:p>
          <a:p>
            <a:r>
              <a:rPr lang="tr-TR" b="1" dirty="0" err="1" smtClean="0"/>
              <a:t>Donör</a:t>
            </a:r>
            <a:endParaRPr lang="tr-TR" b="1" dirty="0" smtClean="0"/>
          </a:p>
          <a:p>
            <a:r>
              <a:rPr lang="tr-TR" b="1" dirty="0" smtClean="0"/>
              <a:t>Kullanılan </a:t>
            </a:r>
            <a:r>
              <a:rPr lang="tr-TR" b="1" dirty="0" err="1" smtClean="0"/>
              <a:t>Donör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Temel Kavramlar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Olası </a:t>
            </a:r>
            <a:r>
              <a:rPr lang="tr-TR" b="1" dirty="0" err="1" smtClean="0"/>
              <a:t>Kadaverik</a:t>
            </a:r>
            <a:r>
              <a:rPr lang="tr-TR" b="1" dirty="0" smtClean="0"/>
              <a:t> </a:t>
            </a:r>
            <a:r>
              <a:rPr lang="tr-TR" b="1" dirty="0" err="1" smtClean="0"/>
              <a:t>Donör</a:t>
            </a:r>
            <a:endParaRPr lang="tr-TR" b="1" dirty="0" smtClean="0"/>
          </a:p>
          <a:p>
            <a:pPr lvl="2"/>
            <a:r>
              <a:rPr lang="tr-TR" b="1" dirty="0" smtClean="0"/>
              <a:t>Şiddetli beyin hasarı veya dolaşım yetmezliği olan</a:t>
            </a:r>
          </a:p>
          <a:p>
            <a:pPr lvl="2"/>
            <a:r>
              <a:rPr lang="tr-TR" b="1" dirty="0" smtClean="0"/>
              <a:t>Organ bağışı için tıbbi olarak uygun görünen </a:t>
            </a:r>
          </a:p>
          <a:p>
            <a:r>
              <a:rPr lang="tr-TR" b="1" dirty="0" smtClean="0"/>
              <a:t>Potansiyel </a:t>
            </a:r>
            <a:r>
              <a:rPr lang="tr-TR" b="1" dirty="0" err="1" smtClean="0"/>
              <a:t>Donör</a:t>
            </a:r>
            <a:endParaRPr lang="tr-TR" b="1" dirty="0" smtClean="0"/>
          </a:p>
          <a:p>
            <a:pPr lvl="2"/>
            <a:r>
              <a:rPr lang="tr-TR" b="1" dirty="0" smtClean="0"/>
              <a:t>Klinik durumunu beyin ölümü kriterlerini düşündüren</a:t>
            </a:r>
          </a:p>
          <a:p>
            <a:pPr lvl="2">
              <a:buNone/>
            </a:pPr>
            <a:r>
              <a:rPr lang="tr-T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(Beyin Ölümü-DBD)</a:t>
            </a:r>
          </a:p>
          <a:p>
            <a:pPr lvl="2"/>
            <a:r>
              <a:rPr lang="tr-TR" b="1" dirty="0" smtClean="0"/>
              <a:t>Dolaşım ve solunum fonksiyonları duran, </a:t>
            </a:r>
            <a:r>
              <a:rPr lang="tr-TR" b="1" dirty="0" err="1" smtClean="0"/>
              <a:t>resüssitasyona</a:t>
            </a:r>
            <a:r>
              <a:rPr lang="tr-TR" b="1" dirty="0" smtClean="0"/>
              <a:t> cevap vermeyen veya devam eden</a:t>
            </a:r>
          </a:p>
          <a:p>
            <a:pPr lvl="2">
              <a:buNone/>
            </a:pPr>
            <a:r>
              <a:rPr lang="tr-TR" b="1" dirty="0" smtClean="0"/>
              <a:t>	</a:t>
            </a: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(Kontrolsüz Kalp Atımı Olmayan </a:t>
            </a:r>
            <a:r>
              <a:rPr lang="tr-TR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Donör</a:t>
            </a: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-DCD </a:t>
            </a:r>
            <a:r>
              <a:rPr lang="tr-TR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Uncontrolled</a:t>
            </a: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  <a:p>
            <a:pPr lvl="2"/>
            <a:r>
              <a:rPr lang="tr-TR" b="1" dirty="0" smtClean="0"/>
              <a:t>Belirli bir zaman diliminde dolaşım ve solunum </a:t>
            </a:r>
            <a:r>
              <a:rPr lang="tr-TR" b="1" dirty="0" err="1" smtClean="0"/>
              <a:t>arresti</a:t>
            </a:r>
            <a:r>
              <a:rPr lang="tr-TR" b="1" dirty="0" smtClean="0"/>
              <a:t> beklenen ve organ kullanımı için uygun olan </a:t>
            </a:r>
          </a:p>
          <a:p>
            <a:pPr lvl="2">
              <a:buNone/>
            </a:pPr>
            <a:r>
              <a:rPr lang="tr-TR" b="1" dirty="0" smtClean="0"/>
              <a:t>	</a:t>
            </a: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(Kontrollü Kalp Atımı Olmayan </a:t>
            </a:r>
            <a:r>
              <a:rPr lang="tr-TR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Donör</a:t>
            </a: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-DCD </a:t>
            </a:r>
            <a:r>
              <a:rPr lang="tr-TR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Controlled</a:t>
            </a: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  <a:p>
            <a:pPr lvl="2"/>
            <a:endParaRPr lang="tr-T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Temel Kavramlar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Uygun </a:t>
            </a:r>
            <a:r>
              <a:rPr lang="tr-TR" b="1" dirty="0" err="1" smtClean="0"/>
              <a:t>Donör</a:t>
            </a:r>
            <a:endParaRPr lang="tr-TR" b="1" dirty="0" smtClean="0"/>
          </a:p>
          <a:p>
            <a:pPr lvl="2"/>
            <a:r>
              <a:rPr lang="tr-TR" b="1" dirty="0" smtClean="0"/>
              <a:t>Yasal olarak beyin ölümü tespiti yapılmış vaka</a:t>
            </a:r>
          </a:p>
          <a:p>
            <a:r>
              <a:rPr lang="tr-TR" b="1" dirty="0" err="1" smtClean="0"/>
              <a:t>Donör</a:t>
            </a:r>
            <a:endParaRPr lang="tr-TR" b="1" dirty="0" smtClean="0"/>
          </a:p>
          <a:p>
            <a:pPr lvl="2"/>
            <a:r>
              <a:rPr lang="tr-TR" b="1" dirty="0" smtClean="0"/>
              <a:t>Beyin ölümü tespiti yapılmış ve aile izni alınmış vaka  </a:t>
            </a:r>
          </a:p>
          <a:p>
            <a:r>
              <a:rPr lang="tr-TR" b="1" dirty="0" smtClean="0"/>
              <a:t>Kullanılan </a:t>
            </a:r>
            <a:r>
              <a:rPr lang="tr-TR" b="1" dirty="0" err="1" smtClean="0"/>
              <a:t>Donör</a:t>
            </a:r>
            <a:endParaRPr lang="tr-TR" b="1" dirty="0" smtClean="0"/>
          </a:p>
          <a:p>
            <a:pPr lvl="2"/>
            <a:r>
              <a:rPr lang="tr-TR" b="1" dirty="0" smtClean="0"/>
              <a:t>En az bir organı transplantasyon amaçlı kullanılmış vaka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tr-TR" b="1" dirty="0" err="1" smtClean="0"/>
              <a:t>Clinical</a:t>
            </a:r>
            <a:r>
              <a:rPr lang="tr-TR" b="1" dirty="0" smtClean="0"/>
              <a:t> </a:t>
            </a:r>
            <a:r>
              <a:rPr lang="tr-TR" b="1" dirty="0" err="1" smtClean="0"/>
              <a:t>Pathways</a:t>
            </a:r>
            <a:r>
              <a:rPr lang="tr-TR" b="1" dirty="0" smtClean="0"/>
              <a:t> </a:t>
            </a:r>
            <a:r>
              <a:rPr lang="tr-TR" b="1" dirty="0" err="1" smtClean="0"/>
              <a:t>for</a:t>
            </a:r>
            <a:r>
              <a:rPr lang="tr-TR" b="1" dirty="0" smtClean="0"/>
              <a:t> Organ </a:t>
            </a:r>
            <a:r>
              <a:rPr lang="tr-TR" b="1" dirty="0" err="1" smtClean="0"/>
              <a:t>Donation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0962" name="Picture 2" descr="Figure 3. The critical pathway. From Ref 1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err="1" smtClean="0"/>
              <a:t>Donör</a:t>
            </a:r>
            <a:r>
              <a:rPr lang="tr-TR" b="1" dirty="0" smtClean="0"/>
              <a:t> Potansiyelinin Ölçümü</a:t>
            </a:r>
            <a:endParaRPr lang="tr-TR" b="1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72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24644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DONÖR</a:t>
                      </a:r>
                      <a:r>
                        <a:rPr lang="tr-TR" sz="2000" baseline="0" dirty="0" smtClean="0"/>
                        <a:t> POTANSİYELİ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SÜREÇ ETKİNLİĞİ</a:t>
                      </a:r>
                      <a:endParaRPr lang="tr-TR" sz="2000" dirty="0"/>
                    </a:p>
                  </a:txBody>
                  <a:tcPr/>
                </a:tc>
              </a:tr>
              <a:tr h="624644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(YBÜ</a:t>
                      </a:r>
                      <a:r>
                        <a:rPr lang="tr-TR" sz="1600" b="1" baseline="0" dirty="0" smtClean="0"/>
                        <a:t> Beyin Ölümü/YBÜ Toplam Ölüm)x100</a:t>
                      </a:r>
                      <a:endParaRPr lang="tr-TR" sz="1600" b="1" dirty="0" smtClean="0"/>
                    </a:p>
                    <a:p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(</a:t>
                      </a:r>
                      <a:r>
                        <a:rPr lang="tr-TR" sz="1600" b="1" dirty="0" err="1" smtClean="0"/>
                        <a:t>Donör</a:t>
                      </a:r>
                      <a:r>
                        <a:rPr lang="tr-TR" sz="1600" b="1" dirty="0" smtClean="0"/>
                        <a:t>/Beyin Ölümü)x100</a:t>
                      </a:r>
                      <a:endParaRPr lang="tr-TR" sz="1600" b="1" dirty="0"/>
                    </a:p>
                  </a:txBody>
                  <a:tcPr/>
                </a:tc>
              </a:tr>
              <a:tr h="624644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(YBÜ Beyin Ölümü/Hastane Ölümleri)x100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(</a:t>
                      </a:r>
                      <a:r>
                        <a:rPr lang="tr-TR" sz="1600" b="1" dirty="0" err="1" smtClean="0"/>
                        <a:t>Donör</a:t>
                      </a:r>
                      <a:r>
                        <a:rPr lang="tr-TR" sz="1600" b="1" dirty="0" smtClean="0"/>
                        <a:t>/YBÜ Toplam Ölümleri)x100</a:t>
                      </a:r>
                      <a:endParaRPr lang="tr-TR" sz="1600" b="1" dirty="0"/>
                    </a:p>
                  </a:txBody>
                  <a:tcPr/>
                </a:tc>
              </a:tr>
              <a:tr h="624644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(YBÜ Beyin Ölümü/YBÜ Toplam Yatak)x100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(</a:t>
                      </a:r>
                      <a:r>
                        <a:rPr lang="tr-TR" sz="1600" b="1" dirty="0" err="1" smtClean="0"/>
                        <a:t>Donör</a:t>
                      </a:r>
                      <a:r>
                        <a:rPr lang="tr-TR" sz="1600" b="1" dirty="0" smtClean="0"/>
                        <a:t>/YBÜ Toplam Yatak Sayısı)x100</a:t>
                      </a:r>
                      <a:endParaRPr lang="tr-TR" sz="1600" b="1" dirty="0"/>
                    </a:p>
                  </a:txBody>
                  <a:tcPr/>
                </a:tc>
              </a:tr>
              <a:tr h="624644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(YBÜ Beyin</a:t>
                      </a:r>
                      <a:r>
                        <a:rPr lang="tr-TR" sz="1600" b="1" baseline="0" dirty="0" smtClean="0"/>
                        <a:t> Ölümü/Hastane Toplam Yatak)x100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(</a:t>
                      </a:r>
                      <a:r>
                        <a:rPr lang="tr-TR" sz="1600" b="1" dirty="0" err="1" smtClean="0"/>
                        <a:t>Donör</a:t>
                      </a:r>
                      <a:r>
                        <a:rPr lang="tr-TR" sz="1600" b="1" dirty="0" smtClean="0"/>
                        <a:t>/YBÜ Hasta Sayısı)x100</a:t>
                      </a:r>
                      <a:endParaRPr lang="tr-TR" sz="1600" b="1" dirty="0"/>
                    </a:p>
                  </a:txBody>
                  <a:tcPr/>
                </a:tc>
              </a:tr>
              <a:tr h="624644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(</a:t>
                      </a:r>
                      <a:r>
                        <a:rPr lang="tr-TR" sz="1600" b="1" dirty="0" err="1" smtClean="0"/>
                        <a:t>Donör</a:t>
                      </a:r>
                      <a:r>
                        <a:rPr lang="tr-TR" sz="1600" b="1" dirty="0" smtClean="0"/>
                        <a:t>/Hastane Toplam Ölüm)x100</a:t>
                      </a:r>
                      <a:endParaRPr lang="tr-TR" sz="1600" b="1" dirty="0"/>
                    </a:p>
                  </a:txBody>
                  <a:tcPr/>
                </a:tc>
              </a:tr>
              <a:tr h="624644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(</a:t>
                      </a:r>
                      <a:r>
                        <a:rPr lang="tr-TR" sz="1600" b="1" dirty="0" err="1" smtClean="0"/>
                        <a:t>Donör</a:t>
                      </a:r>
                      <a:r>
                        <a:rPr lang="tr-TR" sz="1600" b="1" dirty="0" smtClean="0"/>
                        <a:t>/Hastane Toplam Yatak)x100</a:t>
                      </a:r>
                      <a:endParaRPr lang="tr-TR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err="1" smtClean="0"/>
              <a:t>Donör</a:t>
            </a:r>
            <a:r>
              <a:rPr lang="tr-TR" b="1" dirty="0" smtClean="0"/>
              <a:t> Potansiyelinin Tespiti</a:t>
            </a:r>
            <a:endParaRPr lang="tr-TR" b="1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50 </a:t>
            </a:r>
            <a:r>
              <a:rPr lang="tr-TR" b="1" dirty="0" err="1" smtClean="0"/>
              <a:t>donör</a:t>
            </a:r>
            <a:r>
              <a:rPr lang="tr-TR" b="1" dirty="0" smtClean="0"/>
              <a:t> </a:t>
            </a:r>
            <a:r>
              <a:rPr lang="tr-TR" b="1" dirty="0" err="1" smtClean="0"/>
              <a:t>pmp</a:t>
            </a:r>
            <a:r>
              <a:rPr lang="tr-TR" b="1" dirty="0" smtClean="0"/>
              <a:t>/yıl</a:t>
            </a:r>
          </a:p>
          <a:p>
            <a:r>
              <a:rPr lang="tr-TR" b="1" dirty="0" smtClean="0"/>
              <a:t>1.5 </a:t>
            </a:r>
            <a:r>
              <a:rPr lang="tr-TR" b="1" dirty="0" err="1" smtClean="0"/>
              <a:t>donör</a:t>
            </a:r>
            <a:r>
              <a:rPr lang="tr-TR" b="1" dirty="0" smtClean="0"/>
              <a:t>/100 hastane ölümü</a:t>
            </a:r>
          </a:p>
          <a:p>
            <a:r>
              <a:rPr lang="tr-TR" b="1" dirty="0" smtClean="0"/>
              <a:t>2.5 </a:t>
            </a:r>
            <a:r>
              <a:rPr lang="tr-TR" b="1" dirty="0" err="1" smtClean="0"/>
              <a:t>donör</a:t>
            </a:r>
            <a:r>
              <a:rPr lang="tr-TR" b="1" dirty="0" smtClean="0"/>
              <a:t>/100 hastane yatağı/yıl</a:t>
            </a:r>
          </a:p>
          <a:p>
            <a:r>
              <a:rPr lang="tr-TR" b="1" dirty="0" smtClean="0"/>
              <a:t>8 </a:t>
            </a:r>
            <a:r>
              <a:rPr lang="tr-TR" b="1" dirty="0" err="1" smtClean="0"/>
              <a:t>donör</a:t>
            </a:r>
            <a:r>
              <a:rPr lang="tr-TR" b="1" dirty="0" smtClean="0"/>
              <a:t>/100 </a:t>
            </a:r>
            <a:r>
              <a:rPr lang="tr-TR" b="1" dirty="0" err="1" smtClean="0"/>
              <a:t>ybü</a:t>
            </a:r>
            <a:r>
              <a:rPr lang="tr-TR" b="1" dirty="0" smtClean="0"/>
              <a:t> ölümü</a:t>
            </a:r>
          </a:p>
          <a:p>
            <a:r>
              <a:rPr lang="tr-TR" b="1" dirty="0" smtClean="0"/>
              <a:t>50 </a:t>
            </a:r>
            <a:r>
              <a:rPr lang="tr-TR" b="1" dirty="0" err="1" smtClean="0"/>
              <a:t>donör</a:t>
            </a:r>
            <a:r>
              <a:rPr lang="tr-TR" b="1" dirty="0" smtClean="0"/>
              <a:t>/100 </a:t>
            </a:r>
            <a:r>
              <a:rPr lang="tr-TR" b="1" dirty="0" err="1" smtClean="0"/>
              <a:t>ybü</a:t>
            </a:r>
            <a:r>
              <a:rPr lang="tr-TR" b="1" dirty="0" smtClean="0"/>
              <a:t> yatağı/yıl</a:t>
            </a:r>
          </a:p>
          <a:p>
            <a:r>
              <a:rPr lang="tr-TR" b="1" dirty="0" smtClean="0"/>
              <a:t>49 </a:t>
            </a:r>
            <a:r>
              <a:rPr lang="tr-TR" b="1" dirty="0" err="1" smtClean="0"/>
              <a:t>donör</a:t>
            </a:r>
            <a:r>
              <a:rPr lang="tr-TR" b="1" dirty="0" smtClean="0"/>
              <a:t>/100 uygun hastane ölümü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err="1" smtClean="0"/>
              <a:t>Donör</a:t>
            </a:r>
            <a:r>
              <a:rPr lang="tr-TR" b="1" dirty="0" smtClean="0"/>
              <a:t> Tarama Sistemi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Potansiyel </a:t>
            </a:r>
            <a:r>
              <a:rPr lang="tr-TR" b="1" dirty="0" err="1" smtClean="0"/>
              <a:t>donör</a:t>
            </a:r>
            <a:r>
              <a:rPr lang="tr-TR" b="1" dirty="0" smtClean="0"/>
              <a:t> kimdir?</a:t>
            </a:r>
          </a:p>
          <a:p>
            <a:r>
              <a:rPr lang="tr-TR" b="1" dirty="0" err="1" smtClean="0"/>
              <a:t>Donör</a:t>
            </a:r>
            <a:r>
              <a:rPr lang="tr-TR" b="1" dirty="0" smtClean="0"/>
              <a:t> taramadan kim sorumludur?</a:t>
            </a:r>
          </a:p>
          <a:p>
            <a:r>
              <a:rPr lang="tr-TR" b="1" dirty="0" smtClean="0"/>
              <a:t>Nasıl yapmalıyız?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Potansiyel </a:t>
            </a:r>
            <a:r>
              <a:rPr lang="tr-TR" b="1" dirty="0" err="1" smtClean="0"/>
              <a:t>donör</a:t>
            </a:r>
            <a:r>
              <a:rPr lang="tr-TR" b="1" dirty="0" smtClean="0"/>
              <a:t> kimdir?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Şiddetli Beyin Hasarı</a:t>
            </a:r>
          </a:p>
          <a:p>
            <a:pPr lvl="2"/>
            <a:r>
              <a:rPr lang="tr-TR" b="1" dirty="0" err="1" smtClean="0"/>
              <a:t>İskemik</a:t>
            </a:r>
            <a:r>
              <a:rPr lang="tr-TR" b="1" dirty="0" smtClean="0"/>
              <a:t> veya </a:t>
            </a:r>
            <a:r>
              <a:rPr lang="tr-TR" b="1" dirty="0" err="1" smtClean="0"/>
              <a:t>hemorajik</a:t>
            </a:r>
            <a:r>
              <a:rPr lang="tr-TR" b="1" dirty="0" smtClean="0"/>
              <a:t> </a:t>
            </a:r>
            <a:r>
              <a:rPr lang="tr-TR" b="1" dirty="0" err="1" smtClean="0"/>
              <a:t>serebrovasküler</a:t>
            </a:r>
            <a:r>
              <a:rPr lang="tr-TR" b="1" dirty="0" smtClean="0"/>
              <a:t> hastalık</a:t>
            </a:r>
          </a:p>
          <a:p>
            <a:pPr lvl="2"/>
            <a:r>
              <a:rPr lang="tr-TR" b="1" dirty="0" smtClean="0"/>
              <a:t>Kafa travması</a:t>
            </a:r>
          </a:p>
          <a:p>
            <a:pPr lvl="2"/>
            <a:r>
              <a:rPr lang="tr-TR" b="1" dirty="0" err="1" smtClean="0"/>
              <a:t>Primer</a:t>
            </a:r>
            <a:r>
              <a:rPr lang="tr-TR" b="1" dirty="0" smtClean="0"/>
              <a:t> beyin tümörü</a:t>
            </a:r>
          </a:p>
          <a:p>
            <a:pPr lvl="2"/>
            <a:r>
              <a:rPr lang="tr-TR" b="1" dirty="0" err="1" smtClean="0"/>
              <a:t>Anoksik</a:t>
            </a:r>
            <a:r>
              <a:rPr lang="tr-TR" b="1" dirty="0" smtClean="0"/>
              <a:t> beyin hasarı</a:t>
            </a:r>
          </a:p>
          <a:p>
            <a:r>
              <a:rPr lang="tr-TR" b="1" dirty="0" smtClean="0"/>
              <a:t>Değerlendirme</a:t>
            </a:r>
          </a:p>
          <a:p>
            <a:pPr lvl="2"/>
            <a:r>
              <a:rPr lang="tr-TR" b="1" dirty="0" err="1" smtClean="0"/>
              <a:t>Glasgow</a:t>
            </a:r>
            <a:r>
              <a:rPr lang="tr-TR" b="1" dirty="0" smtClean="0"/>
              <a:t> </a:t>
            </a:r>
            <a:r>
              <a:rPr lang="tr-TR" b="1" dirty="0" err="1" smtClean="0"/>
              <a:t>Coma</a:t>
            </a:r>
            <a:r>
              <a:rPr lang="tr-TR" b="1" dirty="0" smtClean="0"/>
              <a:t> Skoru 	7 ve ↓ koma/</a:t>
            </a:r>
            <a:r>
              <a:rPr lang="tr-TR" b="1" dirty="0" err="1" smtClean="0"/>
              <a:t>ventilatörde</a:t>
            </a:r>
            <a:endParaRPr lang="tr-TR" b="1" dirty="0" smtClean="0"/>
          </a:p>
          <a:p>
            <a:pPr lvl="2">
              <a:buNone/>
            </a:pPr>
            <a:r>
              <a:rPr lang="tr-TR" b="1" dirty="0" smtClean="0"/>
              <a:t>					</a:t>
            </a:r>
            <a:r>
              <a:rPr lang="tr-TR" b="1" dirty="0" smtClean="0">
                <a:solidFill>
                  <a:srgbClr val="FF0000"/>
                </a:solidFill>
              </a:rPr>
              <a:t>5 ve ↓ derin koma</a:t>
            </a:r>
          </a:p>
          <a:p>
            <a:pPr lvl="2"/>
            <a:endParaRPr lang="tr-TR" b="1" dirty="0"/>
          </a:p>
        </p:txBody>
      </p:sp>
      <p:pic>
        <p:nvPicPr>
          <p:cNvPr id="36866" name="Picture 2" descr="F:\HANDBOOK\Donor detection system_files\0102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941168"/>
            <a:ext cx="4176464" cy="17354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Potansiyel </a:t>
            </a:r>
            <a:r>
              <a:rPr lang="tr-TR" b="1" dirty="0" err="1" smtClean="0"/>
              <a:t>donör</a:t>
            </a:r>
            <a:r>
              <a:rPr lang="tr-TR" b="1" dirty="0" smtClean="0"/>
              <a:t> kimdir?</a:t>
            </a:r>
            <a:endParaRPr lang="tr-TR" dirty="0"/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37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0584"/>
                <a:gridCol w="572616"/>
                <a:gridCol w="2163688"/>
                <a:gridCol w="579512"/>
                <a:gridCol w="2156792"/>
                <a:gridCol w="586408"/>
              </a:tblGrid>
              <a:tr h="579639">
                <a:tc gridSpan="6"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GLASGOW KOMA PUANLAMA</a:t>
                      </a:r>
                      <a:r>
                        <a:rPr lang="tr-TR" sz="2800" baseline="0" dirty="0" smtClean="0"/>
                        <a:t> SİSTEMİ</a:t>
                      </a:r>
                      <a:endParaRPr lang="tr-TR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579639">
                <a:tc>
                  <a:txBody>
                    <a:bodyPr/>
                    <a:lstStyle/>
                    <a:p>
                      <a:r>
                        <a:rPr lang="tr-TR" sz="1700" b="1" dirty="0" smtClean="0">
                          <a:solidFill>
                            <a:srgbClr val="FF0000"/>
                          </a:solidFill>
                        </a:rPr>
                        <a:t>GÖZ HAREKETLERİ (E)</a:t>
                      </a:r>
                      <a:endParaRPr lang="tr-TR" sz="17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dirty="0" smtClean="0">
                          <a:solidFill>
                            <a:srgbClr val="FF0000"/>
                          </a:solidFill>
                        </a:rPr>
                        <a:t>P</a:t>
                      </a:r>
                      <a:endParaRPr lang="tr-TR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dirty="0" smtClean="0">
                          <a:solidFill>
                            <a:srgbClr val="FF0000"/>
                          </a:solidFill>
                        </a:rPr>
                        <a:t>MOTOR YANIT (M) </a:t>
                      </a:r>
                      <a:endParaRPr lang="tr-TR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dirty="0" smtClean="0">
                          <a:solidFill>
                            <a:srgbClr val="FF0000"/>
                          </a:solidFill>
                        </a:rPr>
                        <a:t>P</a:t>
                      </a:r>
                      <a:endParaRPr lang="tr-TR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dirty="0" smtClean="0">
                          <a:solidFill>
                            <a:srgbClr val="FF0000"/>
                          </a:solidFill>
                        </a:rPr>
                        <a:t>VERBAL YANIT (V)</a:t>
                      </a:r>
                      <a:endParaRPr lang="tr-TR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dirty="0" smtClean="0">
                          <a:solidFill>
                            <a:srgbClr val="FF0000"/>
                          </a:solidFill>
                        </a:rPr>
                        <a:t>P</a:t>
                      </a:r>
                      <a:endParaRPr lang="tr-TR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79639">
                <a:tc>
                  <a:txBody>
                    <a:bodyPr/>
                    <a:lstStyle/>
                    <a:p>
                      <a:r>
                        <a:rPr lang="tr-TR" sz="1800" b="1" i="1" dirty="0" err="1" smtClean="0">
                          <a:solidFill>
                            <a:schemeClr val="tx1"/>
                          </a:solidFill>
                        </a:rPr>
                        <a:t>Spontan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Sözlü uyarı ile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err="1" smtClean="0">
                          <a:solidFill>
                            <a:schemeClr val="tx1"/>
                          </a:solidFill>
                        </a:rPr>
                        <a:t>Oryante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9639"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Sözlü uyarı ile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Ağrı lokalizasyonu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Düzensiz</a:t>
                      </a:r>
                      <a:r>
                        <a:rPr lang="tr-TR" sz="1800" b="1" i="1" baseline="0" dirty="0" smtClean="0">
                          <a:solidFill>
                            <a:schemeClr val="tx1"/>
                          </a:solidFill>
                        </a:rPr>
                        <a:t> konuşma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9639"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Ağrılı uyarı ile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Normal</a:t>
                      </a:r>
                      <a:r>
                        <a:rPr lang="tr-TR" sz="1800" b="1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1800" b="1" i="1" baseline="0" dirty="0" err="1" smtClean="0">
                          <a:solidFill>
                            <a:schemeClr val="tx1"/>
                          </a:solidFill>
                        </a:rPr>
                        <a:t>fleksiyon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Anlamsız sözler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9639"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Yanıt yok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Anormal </a:t>
                      </a:r>
                      <a:r>
                        <a:rPr lang="tr-TR" sz="1800" b="1" i="1" dirty="0" err="1" smtClean="0">
                          <a:solidFill>
                            <a:schemeClr val="tx1"/>
                          </a:solidFill>
                        </a:rPr>
                        <a:t>fleksiyon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Anlaşılmaz sesler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9639">
                <a:tc>
                  <a:txBody>
                    <a:bodyPr/>
                    <a:lstStyle/>
                    <a:p>
                      <a:endParaRPr lang="tr-TR" sz="1800" b="1" i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800" b="1" i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err="1" smtClean="0">
                          <a:solidFill>
                            <a:schemeClr val="tx1"/>
                          </a:solidFill>
                        </a:rPr>
                        <a:t>Ekstansiyon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Yanıt</a:t>
                      </a:r>
                      <a:r>
                        <a:rPr lang="tr-TR" sz="1800" b="1" i="1" baseline="0" dirty="0" smtClean="0">
                          <a:solidFill>
                            <a:schemeClr val="tx1"/>
                          </a:solidFill>
                        </a:rPr>
                        <a:t> yok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9639">
                <a:tc>
                  <a:txBody>
                    <a:bodyPr/>
                    <a:lstStyle/>
                    <a:p>
                      <a:endParaRPr lang="tr-TR" sz="1800" b="1" i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800" b="1" i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Yanıt yok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1" i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8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Konular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Donör</a:t>
            </a:r>
            <a:r>
              <a:rPr lang="tr-TR" b="1" dirty="0" smtClean="0"/>
              <a:t> Tipleri</a:t>
            </a:r>
          </a:p>
          <a:p>
            <a:r>
              <a:rPr lang="tr-TR" b="1" dirty="0" smtClean="0"/>
              <a:t>Temel Kavramlar</a:t>
            </a:r>
          </a:p>
          <a:p>
            <a:r>
              <a:rPr lang="tr-TR" b="1" dirty="0" err="1" smtClean="0"/>
              <a:t>Donör</a:t>
            </a:r>
            <a:r>
              <a:rPr lang="tr-TR" b="1" dirty="0" smtClean="0"/>
              <a:t> Tespit Sistemi</a:t>
            </a:r>
          </a:p>
          <a:p>
            <a:r>
              <a:rPr lang="tr-TR" b="1" dirty="0" smtClean="0"/>
              <a:t>Klinik Değerlendirme</a:t>
            </a:r>
          </a:p>
          <a:p>
            <a:r>
              <a:rPr lang="tr-TR" b="1" dirty="0" smtClean="0"/>
              <a:t>Genişletilmiş </a:t>
            </a:r>
            <a:r>
              <a:rPr lang="tr-TR" b="1" dirty="0" err="1" smtClean="0"/>
              <a:t>Donör</a:t>
            </a:r>
            <a:r>
              <a:rPr lang="tr-TR" b="1" dirty="0" smtClean="0"/>
              <a:t> Kriterleri</a:t>
            </a:r>
          </a:p>
          <a:p>
            <a:r>
              <a:rPr lang="tr-TR" b="1" dirty="0" err="1" smtClean="0"/>
              <a:t>Donör</a:t>
            </a:r>
            <a:r>
              <a:rPr lang="tr-TR" b="1" dirty="0" smtClean="0"/>
              <a:t> Tespitinde Kalite Sistemleri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pPr algn="r"/>
            <a:r>
              <a:rPr lang="tr-TR" b="1" dirty="0" err="1" smtClean="0"/>
              <a:t>Donör</a:t>
            </a:r>
            <a:r>
              <a:rPr lang="tr-TR" b="1" dirty="0" smtClean="0"/>
              <a:t> taramadan kim sorumludur?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Yoğun bakım uzmanı</a:t>
            </a:r>
          </a:p>
          <a:p>
            <a:r>
              <a:rPr lang="tr-TR" b="1" dirty="0" smtClean="0"/>
              <a:t>Anestezi uzmanı</a:t>
            </a:r>
          </a:p>
          <a:p>
            <a:r>
              <a:rPr lang="tr-TR" b="1" dirty="0" smtClean="0"/>
              <a:t>Yoğun bakım hemşiresi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b="1" dirty="0" smtClean="0"/>
              <a:t>Olası organ </a:t>
            </a:r>
            <a:r>
              <a:rPr lang="tr-TR" b="1" dirty="0" err="1" smtClean="0"/>
              <a:t>donörü</a:t>
            </a:r>
            <a:endParaRPr lang="tr-TR" b="1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b="1" dirty="0" err="1" smtClean="0"/>
              <a:t>Transplant</a:t>
            </a:r>
            <a:r>
              <a:rPr lang="tr-TR" b="1" dirty="0" smtClean="0"/>
              <a:t> koordinatörü</a:t>
            </a:r>
          </a:p>
        </p:txBody>
      </p:sp>
      <p:sp>
        <p:nvSpPr>
          <p:cNvPr id="5" name="4 Aşağı Ok"/>
          <p:cNvSpPr/>
          <p:nvPr/>
        </p:nvSpPr>
        <p:spPr>
          <a:xfrm>
            <a:off x="2051720" y="2924944"/>
            <a:ext cx="216024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Aşağı Ok"/>
          <p:cNvSpPr/>
          <p:nvPr/>
        </p:nvSpPr>
        <p:spPr>
          <a:xfrm>
            <a:off x="2051720" y="4365104"/>
            <a:ext cx="216024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ağ Ayraç"/>
          <p:cNvSpPr/>
          <p:nvPr/>
        </p:nvSpPr>
        <p:spPr>
          <a:xfrm>
            <a:off x="4932040" y="1700808"/>
            <a:ext cx="216024" cy="122413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Metin kutusu"/>
          <p:cNvSpPr txBox="1"/>
          <p:nvPr/>
        </p:nvSpPr>
        <p:spPr>
          <a:xfrm>
            <a:off x="5436096" y="1916832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FF0000"/>
                </a:solidFill>
              </a:rPr>
              <a:t>Yoğun Bakım Ünitesi</a:t>
            </a:r>
            <a:endParaRPr lang="tr-TR" sz="2000" b="1" dirty="0">
              <a:solidFill>
                <a:srgbClr val="FF0000"/>
              </a:solidFill>
            </a:endParaRPr>
          </a:p>
        </p:txBody>
      </p:sp>
      <p:sp>
        <p:nvSpPr>
          <p:cNvPr id="10" name="9 Aşağı Ok"/>
          <p:cNvSpPr/>
          <p:nvPr/>
        </p:nvSpPr>
        <p:spPr>
          <a:xfrm>
            <a:off x="6588224" y="2348880"/>
            <a:ext cx="144016" cy="28803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Sağ Ok"/>
          <p:cNvSpPr/>
          <p:nvPr/>
        </p:nvSpPr>
        <p:spPr>
          <a:xfrm>
            <a:off x="4860032" y="5445224"/>
            <a:ext cx="151216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Metin kutusu"/>
          <p:cNvSpPr txBox="1"/>
          <p:nvPr/>
        </p:nvSpPr>
        <p:spPr>
          <a:xfrm>
            <a:off x="6516216" y="5373216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FF0000"/>
                </a:solidFill>
              </a:rPr>
              <a:t>Yakın İşbirliği</a:t>
            </a:r>
            <a:endParaRPr lang="tr-TR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pPr algn="r"/>
            <a:r>
              <a:rPr lang="tr-TR" b="1" dirty="0" smtClean="0"/>
              <a:t>Nasıl yapmalıyız?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İdari Yol</a:t>
            </a:r>
          </a:p>
          <a:p>
            <a:pPr lvl="2"/>
            <a:r>
              <a:rPr lang="tr-TR" b="1" dirty="0" smtClean="0"/>
              <a:t>YBÜ kabul edilen tüm </a:t>
            </a:r>
          </a:p>
          <a:p>
            <a:pPr lvl="2">
              <a:buNone/>
            </a:pPr>
            <a:r>
              <a:rPr lang="tr-TR" b="1" dirty="0" smtClean="0"/>
              <a:t>	vakaları bilgi işlem üzerinden </a:t>
            </a:r>
          </a:p>
          <a:p>
            <a:pPr lvl="2">
              <a:buNone/>
            </a:pPr>
            <a:r>
              <a:rPr lang="tr-TR" b="1" dirty="0" smtClean="0"/>
              <a:t>    takip ederek</a:t>
            </a:r>
          </a:p>
          <a:p>
            <a:r>
              <a:rPr lang="tr-TR" b="1" dirty="0" smtClean="0"/>
              <a:t>Pasif Yol</a:t>
            </a:r>
          </a:p>
          <a:p>
            <a:pPr lvl="2"/>
            <a:r>
              <a:rPr lang="tr-TR" b="1" dirty="0" smtClean="0"/>
              <a:t>YBÜ ünitesinden potansiyel </a:t>
            </a:r>
          </a:p>
          <a:p>
            <a:pPr lvl="2">
              <a:buNone/>
            </a:pPr>
            <a:r>
              <a:rPr lang="tr-TR" b="1" dirty="0" smtClean="0"/>
              <a:t>	</a:t>
            </a:r>
            <a:r>
              <a:rPr lang="tr-TR" b="1" dirty="0" err="1" smtClean="0"/>
              <a:t>donör</a:t>
            </a:r>
            <a:r>
              <a:rPr lang="tr-TR" b="1" dirty="0" smtClean="0"/>
              <a:t> için haber bekleyerek</a:t>
            </a:r>
          </a:p>
          <a:p>
            <a:r>
              <a:rPr lang="tr-TR" b="1" dirty="0" smtClean="0"/>
              <a:t>Aktif Yol</a:t>
            </a:r>
          </a:p>
          <a:p>
            <a:pPr lvl="2"/>
            <a:r>
              <a:rPr lang="tr-TR" b="1" dirty="0" smtClean="0"/>
              <a:t>YBÜ rutin ziyaret ederek</a:t>
            </a:r>
            <a:endParaRPr lang="tr-TR" b="1" dirty="0"/>
          </a:p>
        </p:txBody>
      </p:sp>
      <p:pic>
        <p:nvPicPr>
          <p:cNvPr id="33794" name="Picture 2" descr="F:\HANDBOOK\Donor detection system_files\010203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1628801"/>
            <a:ext cx="2481064" cy="1584176"/>
          </a:xfrm>
          <a:prstGeom prst="rect">
            <a:avLst/>
          </a:prstGeom>
          <a:noFill/>
        </p:spPr>
      </p:pic>
      <p:pic>
        <p:nvPicPr>
          <p:cNvPr id="33796" name="Picture 4" descr="F:\HANDBOOK\Donor detection system_files\010203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5" y="5157192"/>
            <a:ext cx="2520280" cy="1501131"/>
          </a:xfrm>
          <a:prstGeom prst="rect">
            <a:avLst/>
          </a:prstGeom>
          <a:noFill/>
        </p:spPr>
      </p:pic>
      <p:pic>
        <p:nvPicPr>
          <p:cNvPr id="33798" name="Picture 6" descr="F:\HANDBOOK\Donor detection system_files\010204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3356992"/>
            <a:ext cx="2520280" cy="1584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err="1" smtClean="0"/>
              <a:t>Donör</a:t>
            </a:r>
            <a:r>
              <a:rPr lang="tr-TR" b="1" dirty="0" smtClean="0"/>
              <a:t> Tarama Sistemi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Amaç</a:t>
            </a:r>
          </a:p>
          <a:p>
            <a:pPr lvl="2"/>
            <a:r>
              <a:rPr lang="tr-TR" b="1" i="1" dirty="0" smtClean="0"/>
              <a:t>Şiddetli beyin hasarı olan ve GCS 5 ↓ olan vakaların tanımlanması</a:t>
            </a:r>
          </a:p>
          <a:p>
            <a:pPr lvl="2"/>
            <a:r>
              <a:rPr lang="tr-TR" b="1" i="1" dirty="0" smtClean="0"/>
              <a:t>Beyin ölümünün zamanında tespiti ve takibi</a:t>
            </a:r>
          </a:p>
          <a:p>
            <a:pPr lvl="2"/>
            <a:r>
              <a:rPr lang="tr-TR" b="1" i="1" dirty="0" smtClean="0"/>
              <a:t>Potansiyel </a:t>
            </a:r>
            <a:r>
              <a:rPr lang="tr-TR" b="1" i="1" dirty="0" err="1" smtClean="0"/>
              <a:t>donörlerin</a:t>
            </a:r>
            <a:r>
              <a:rPr lang="tr-TR" b="1" i="1" dirty="0" smtClean="0"/>
              <a:t> değerlendirilmesi</a:t>
            </a:r>
          </a:p>
          <a:p>
            <a:r>
              <a:rPr lang="tr-TR" b="1" dirty="0" smtClean="0"/>
              <a:t>Sonuç</a:t>
            </a:r>
          </a:p>
          <a:p>
            <a:pPr lvl="2"/>
            <a:r>
              <a:rPr lang="tr-TR" b="1" i="1" dirty="0" err="1" smtClean="0"/>
              <a:t>Donör</a:t>
            </a:r>
            <a:r>
              <a:rPr lang="tr-TR" b="1" i="1" dirty="0" smtClean="0"/>
              <a:t> tarama sistemi, yüksek bağış oranları elde etmede birinci adımdır</a:t>
            </a:r>
          </a:p>
          <a:p>
            <a:pPr lvl="2"/>
            <a:r>
              <a:rPr lang="tr-TR" b="1" i="1" dirty="0" smtClean="0"/>
              <a:t>Burada </a:t>
            </a:r>
            <a:r>
              <a:rPr lang="tr-TR" b="1" i="1" dirty="0" err="1" smtClean="0"/>
              <a:t>transplant</a:t>
            </a:r>
            <a:r>
              <a:rPr lang="tr-TR" b="1" i="1" dirty="0" smtClean="0"/>
              <a:t> koordinatörünün rolü çok önemlidir</a:t>
            </a:r>
          </a:p>
          <a:p>
            <a:pPr lvl="2"/>
            <a:r>
              <a:rPr lang="tr-TR" b="1" i="1" dirty="0" smtClean="0"/>
              <a:t>Her hastane kendi özellikleri ve hasta profiline göre uygun bir yaklaşım geliştirmelidir</a:t>
            </a:r>
          </a:p>
          <a:p>
            <a:pPr lvl="2"/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Amaç</a:t>
            </a:r>
          </a:p>
          <a:p>
            <a:r>
              <a:rPr lang="tr-TR" b="1" dirty="0" smtClean="0"/>
              <a:t>Ölüm sebebi</a:t>
            </a:r>
          </a:p>
          <a:p>
            <a:r>
              <a:rPr lang="tr-TR" b="1" dirty="0" smtClean="0"/>
              <a:t>Tıbbi ve sosyal öyküsü</a:t>
            </a:r>
          </a:p>
          <a:p>
            <a:r>
              <a:rPr lang="tr-TR" b="1" dirty="0" smtClean="0"/>
              <a:t>Mevcut klinik durum</a:t>
            </a:r>
          </a:p>
          <a:p>
            <a:r>
              <a:rPr lang="tr-TR" b="1" dirty="0" smtClean="0"/>
              <a:t>Tamamlayıcı testler</a:t>
            </a:r>
          </a:p>
          <a:p>
            <a:r>
              <a:rPr lang="tr-TR" b="1" dirty="0" smtClean="0"/>
              <a:t>Klinik </a:t>
            </a:r>
            <a:r>
              <a:rPr lang="tr-TR" b="1" dirty="0" err="1" smtClean="0"/>
              <a:t>kontrendikasyonlar</a:t>
            </a:r>
            <a:endParaRPr lang="tr-TR" b="1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Amaç</a:t>
            </a:r>
            <a:endParaRPr lang="tr-TR" dirty="0"/>
          </a:p>
          <a:p>
            <a:pPr lvl="4"/>
            <a:r>
              <a:rPr lang="tr-TR" b="1" dirty="0" err="1" smtClean="0"/>
              <a:t>Enfeksiyöz</a:t>
            </a:r>
            <a:r>
              <a:rPr lang="tr-TR" b="1" dirty="0" smtClean="0"/>
              <a:t> hastalıkların ve kanserin geçişini önlemek</a:t>
            </a:r>
          </a:p>
          <a:p>
            <a:pPr lvl="4"/>
            <a:r>
              <a:rPr lang="tr-TR" b="1" dirty="0" smtClean="0"/>
              <a:t>Transplantasyon öncesi organ fonksiyonlarından emin olmak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Ölüm sebebi</a:t>
            </a:r>
          </a:p>
          <a:p>
            <a:pPr lvl="4"/>
            <a:r>
              <a:rPr lang="tr-TR" b="1" dirty="0" smtClean="0"/>
              <a:t>Klinik durum</a:t>
            </a:r>
          </a:p>
          <a:p>
            <a:pPr lvl="4"/>
            <a:r>
              <a:rPr lang="tr-TR" b="1" dirty="0" smtClean="0"/>
              <a:t>Transplantasyon için klinik </a:t>
            </a:r>
            <a:r>
              <a:rPr lang="tr-TR" b="1" dirty="0" err="1" smtClean="0"/>
              <a:t>kontrendikasyonlar</a:t>
            </a:r>
            <a:endParaRPr lang="tr-TR" b="1" dirty="0" smtClean="0"/>
          </a:p>
          <a:p>
            <a:pPr lvl="5"/>
            <a:r>
              <a:rPr lang="tr-TR" b="1" dirty="0" smtClean="0"/>
              <a:t>Akut </a:t>
            </a:r>
            <a:r>
              <a:rPr lang="tr-TR" b="1" dirty="0" err="1" smtClean="0"/>
              <a:t>viral</a:t>
            </a:r>
            <a:r>
              <a:rPr lang="tr-TR" b="1" dirty="0" smtClean="0"/>
              <a:t> </a:t>
            </a:r>
            <a:r>
              <a:rPr lang="tr-TR" b="1" dirty="0" err="1" smtClean="0"/>
              <a:t>ensafalitler</a:t>
            </a:r>
            <a:endParaRPr lang="tr-TR" b="1" dirty="0" smtClean="0"/>
          </a:p>
          <a:p>
            <a:pPr lvl="5"/>
            <a:r>
              <a:rPr lang="tr-TR" b="1" dirty="0" smtClean="0"/>
              <a:t>Bazı SSS tümörleri</a:t>
            </a:r>
          </a:p>
          <a:p>
            <a:pPr lvl="4"/>
            <a:r>
              <a:rPr lang="tr-TR" b="1" dirty="0" smtClean="0"/>
              <a:t>İleri görüntüleme yöntemleri</a:t>
            </a:r>
          </a:p>
          <a:p>
            <a:pPr lvl="5"/>
            <a:r>
              <a:rPr lang="tr-TR" b="1" dirty="0" smtClean="0"/>
              <a:t>CT</a:t>
            </a:r>
          </a:p>
          <a:p>
            <a:pPr lvl="5"/>
            <a:r>
              <a:rPr lang="tr-TR" b="1" dirty="0" smtClean="0"/>
              <a:t>MR</a:t>
            </a:r>
          </a:p>
          <a:p>
            <a:pPr lvl="4"/>
            <a:r>
              <a:rPr lang="tr-TR" b="1" dirty="0" smtClean="0"/>
              <a:t>Laboratuar testleri</a:t>
            </a:r>
          </a:p>
          <a:p>
            <a:pPr lvl="5"/>
            <a:r>
              <a:rPr lang="tr-TR" b="1" dirty="0" smtClean="0"/>
              <a:t>Menenjit</a:t>
            </a:r>
          </a:p>
          <a:p>
            <a:pPr lvl="5"/>
            <a:r>
              <a:rPr lang="tr-TR" b="1" dirty="0" err="1" smtClean="0"/>
              <a:t>Ensefalit</a:t>
            </a:r>
            <a:endParaRPr lang="tr-TR" b="1" dirty="0" smtClean="0"/>
          </a:p>
          <a:p>
            <a:pPr lvl="5"/>
            <a:endParaRPr lang="tr-TR" b="1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Tıbbi ve sosyal öyküsü</a:t>
            </a:r>
          </a:p>
          <a:p>
            <a:pPr lvl="2"/>
            <a:r>
              <a:rPr lang="tr-TR" b="1" dirty="0" smtClean="0"/>
              <a:t>Yakınları</a:t>
            </a:r>
          </a:p>
          <a:p>
            <a:pPr lvl="2"/>
            <a:r>
              <a:rPr lang="tr-TR" b="1" dirty="0" smtClean="0"/>
              <a:t>Arkadaşları</a:t>
            </a:r>
          </a:p>
          <a:p>
            <a:pPr lvl="2"/>
            <a:r>
              <a:rPr lang="tr-TR" b="1" dirty="0" smtClean="0"/>
              <a:t>Aile hekimi</a:t>
            </a:r>
          </a:p>
          <a:p>
            <a:pPr lvl="2"/>
            <a:r>
              <a:rPr lang="tr-TR" b="1" dirty="0" smtClean="0"/>
              <a:t>Hastane kayıtları</a:t>
            </a:r>
          </a:p>
          <a:p>
            <a:pPr lvl="4"/>
            <a:r>
              <a:rPr lang="tr-TR" b="1" dirty="0" smtClean="0"/>
              <a:t>Önceki hastalıklar</a:t>
            </a:r>
          </a:p>
          <a:p>
            <a:pPr lvl="4"/>
            <a:r>
              <a:rPr lang="tr-TR" b="1" dirty="0" smtClean="0"/>
              <a:t>Aldığı tedaviler</a:t>
            </a:r>
          </a:p>
          <a:p>
            <a:pPr lvl="4"/>
            <a:r>
              <a:rPr lang="tr-TR" b="1" dirty="0" smtClean="0"/>
              <a:t>Alışkanlıklar</a:t>
            </a:r>
          </a:p>
          <a:p>
            <a:pPr lvl="4"/>
            <a:r>
              <a:rPr lang="tr-TR" b="1" dirty="0" smtClean="0"/>
              <a:t>HIV ve diğer bulaşıcı hastalıklar için risk faktörleri</a:t>
            </a:r>
          </a:p>
          <a:p>
            <a:pPr lvl="4">
              <a:buNone/>
            </a:pPr>
            <a:endParaRPr lang="tr-TR" b="1" dirty="0" smtClean="0"/>
          </a:p>
          <a:p>
            <a:pPr lvl="4"/>
            <a:endParaRPr lang="tr-TR" b="1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Tıbbi ve sosyal öyküsü</a:t>
            </a:r>
          </a:p>
          <a:p>
            <a:pPr lvl="2"/>
            <a:r>
              <a:rPr lang="tr-TR" b="1" dirty="0" smtClean="0"/>
              <a:t>YAŞ</a:t>
            </a:r>
          </a:p>
          <a:p>
            <a:pPr lvl="4"/>
            <a:r>
              <a:rPr lang="tr-TR" b="1" dirty="0" smtClean="0"/>
              <a:t>Klinik </a:t>
            </a:r>
            <a:r>
              <a:rPr lang="tr-TR" b="1" dirty="0" err="1" smtClean="0"/>
              <a:t>kontrendikasyon</a:t>
            </a:r>
            <a:r>
              <a:rPr lang="tr-TR" b="1" dirty="0" smtClean="0"/>
              <a:t> oluşturmaz</a:t>
            </a:r>
          </a:p>
          <a:p>
            <a:pPr lvl="4"/>
            <a:r>
              <a:rPr lang="tr-TR" b="1" dirty="0" smtClean="0"/>
              <a:t>Kalp 60 yaş üstü, alt sınır yok</a:t>
            </a:r>
          </a:p>
          <a:p>
            <a:pPr lvl="4"/>
            <a:r>
              <a:rPr lang="tr-TR" b="1" dirty="0" smtClean="0"/>
              <a:t>Böbrek 75 yaş üstü, alt sınır yok/en-</a:t>
            </a:r>
            <a:r>
              <a:rPr lang="tr-TR" b="1" dirty="0" err="1" smtClean="0"/>
              <a:t>bloc</a:t>
            </a:r>
            <a:r>
              <a:rPr lang="tr-TR" b="1" dirty="0" smtClean="0"/>
              <a:t> </a:t>
            </a:r>
          </a:p>
          <a:p>
            <a:pPr lvl="4"/>
            <a:r>
              <a:rPr lang="tr-TR" b="1" dirty="0" smtClean="0"/>
              <a:t>Karaciğer 75 yaş üstü, 6 ay altı? (çok küçük </a:t>
            </a:r>
            <a:r>
              <a:rPr lang="tr-TR" b="1" dirty="0" err="1" smtClean="0"/>
              <a:t>vasküler</a:t>
            </a:r>
            <a:r>
              <a:rPr lang="tr-TR" b="1" dirty="0" smtClean="0"/>
              <a:t> yapı-</a:t>
            </a:r>
            <a:r>
              <a:rPr lang="tr-TR" b="1" dirty="0" err="1" smtClean="0"/>
              <a:t>immatür</a:t>
            </a:r>
            <a:r>
              <a:rPr lang="tr-TR" b="1" dirty="0" smtClean="0"/>
              <a:t> organ)</a:t>
            </a:r>
          </a:p>
          <a:p>
            <a:pPr lvl="4"/>
            <a:r>
              <a:rPr lang="tr-TR" b="1" dirty="0" err="1" smtClean="0"/>
              <a:t>Morbid</a:t>
            </a:r>
            <a:r>
              <a:rPr lang="tr-TR" b="1" dirty="0" smtClean="0"/>
              <a:t> faktörler</a:t>
            </a:r>
          </a:p>
          <a:p>
            <a:pPr lvl="5"/>
            <a:r>
              <a:rPr lang="tr-TR" b="1" dirty="0" err="1" smtClean="0"/>
              <a:t>Diabet</a:t>
            </a:r>
            <a:r>
              <a:rPr lang="tr-TR" b="1" dirty="0" smtClean="0"/>
              <a:t>, HPT, Sigara, </a:t>
            </a:r>
            <a:r>
              <a:rPr lang="tr-TR" b="1" dirty="0" err="1" smtClean="0"/>
              <a:t>Obezite</a:t>
            </a:r>
            <a:r>
              <a:rPr lang="tr-TR" b="1" dirty="0" smtClean="0"/>
              <a:t> …</a:t>
            </a:r>
          </a:p>
          <a:p>
            <a:pPr lvl="4"/>
            <a:endParaRPr lang="tr-TR" b="1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Tıbbi ve sosyal öyküsü</a:t>
            </a:r>
          </a:p>
          <a:p>
            <a:pPr lvl="2"/>
            <a:r>
              <a:rPr lang="tr-TR" b="1" dirty="0" smtClean="0"/>
              <a:t>RİSK FAKTÖRLERİ</a:t>
            </a:r>
          </a:p>
          <a:p>
            <a:pPr lvl="4"/>
            <a:r>
              <a:rPr lang="tr-TR" b="1" dirty="0" smtClean="0"/>
              <a:t>Hastalık geçişi (HIV-</a:t>
            </a:r>
            <a:r>
              <a:rPr lang="tr-TR" b="1" dirty="0" err="1" smtClean="0"/>
              <a:t>Viral</a:t>
            </a:r>
            <a:r>
              <a:rPr lang="tr-TR" b="1" dirty="0" smtClean="0"/>
              <a:t> hepatitler!!!)</a:t>
            </a:r>
          </a:p>
          <a:p>
            <a:pPr lvl="5"/>
            <a:r>
              <a:rPr lang="tr-TR" b="1" dirty="0" smtClean="0"/>
              <a:t>Davranışsal alışkanlıklar ve yaşam tarzı</a:t>
            </a:r>
          </a:p>
          <a:p>
            <a:pPr lvl="7"/>
            <a:r>
              <a:rPr lang="tr-TR" b="1" dirty="0" smtClean="0"/>
              <a:t>Cinsel yaşam</a:t>
            </a:r>
          </a:p>
          <a:p>
            <a:pPr lvl="7"/>
            <a:r>
              <a:rPr lang="tr-TR" b="1" dirty="0" smtClean="0"/>
              <a:t>Alkolizm, iv ilaç </a:t>
            </a:r>
            <a:r>
              <a:rPr lang="tr-TR" b="1" dirty="0" err="1" smtClean="0"/>
              <a:t>suistimali</a:t>
            </a:r>
            <a:endParaRPr lang="tr-TR" b="1" dirty="0" smtClean="0"/>
          </a:p>
          <a:p>
            <a:pPr lvl="7"/>
            <a:r>
              <a:rPr lang="tr-TR" b="1" dirty="0" smtClean="0"/>
              <a:t>Seyahat öyküsü</a:t>
            </a:r>
          </a:p>
          <a:p>
            <a:pPr lvl="8"/>
            <a:r>
              <a:rPr lang="tr-TR" b="1" dirty="0" err="1" smtClean="0"/>
              <a:t>Malaria</a:t>
            </a:r>
            <a:endParaRPr lang="tr-TR" b="1" dirty="0" smtClean="0"/>
          </a:p>
          <a:p>
            <a:pPr lvl="8"/>
            <a:r>
              <a:rPr lang="tr-TR" b="1" dirty="0" err="1" smtClean="0"/>
              <a:t>Prion</a:t>
            </a:r>
            <a:r>
              <a:rPr lang="tr-TR" b="1" dirty="0" smtClean="0"/>
              <a:t> geçişli hastalıklar</a:t>
            </a:r>
          </a:p>
          <a:p>
            <a:pPr lvl="8"/>
            <a:endParaRPr lang="tr-TR" b="1" dirty="0" smtClean="0"/>
          </a:p>
          <a:p>
            <a:pPr lvl="4"/>
            <a:endParaRPr lang="tr-TR" b="1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Tıbbi ve sosyal öyküsü</a:t>
            </a:r>
          </a:p>
          <a:p>
            <a:pPr lvl="2"/>
            <a:r>
              <a:rPr lang="tr-TR" b="1" dirty="0" smtClean="0"/>
              <a:t>RİSK FAKTÖRLERİ</a:t>
            </a:r>
          </a:p>
          <a:p>
            <a:pPr lvl="4"/>
            <a:r>
              <a:rPr lang="tr-TR" b="1" dirty="0" smtClean="0"/>
              <a:t>Hipertansiyon</a:t>
            </a:r>
          </a:p>
          <a:p>
            <a:pPr lvl="4"/>
            <a:r>
              <a:rPr lang="tr-TR" b="1" dirty="0" smtClean="0"/>
              <a:t>Diyabet</a:t>
            </a:r>
          </a:p>
          <a:p>
            <a:pPr lvl="4"/>
            <a:endParaRPr lang="tr-TR" b="1" dirty="0" smtClean="0"/>
          </a:p>
          <a:p>
            <a:endParaRPr lang="tr-TR" dirty="0"/>
          </a:p>
        </p:txBody>
      </p:sp>
      <p:sp>
        <p:nvSpPr>
          <p:cNvPr id="4" name="3 Sağ Ayraç"/>
          <p:cNvSpPr/>
          <p:nvPr/>
        </p:nvSpPr>
        <p:spPr>
          <a:xfrm>
            <a:off x="4355976" y="2708920"/>
            <a:ext cx="72008" cy="5760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4716016" y="2852936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Kesin </a:t>
            </a:r>
            <a:r>
              <a:rPr lang="tr-TR" b="1" dirty="0" err="1" smtClean="0">
                <a:solidFill>
                  <a:srgbClr val="FF0000"/>
                </a:solidFill>
              </a:rPr>
              <a:t>kontrendikasyon</a:t>
            </a:r>
            <a:r>
              <a:rPr lang="tr-TR" b="1" dirty="0" smtClean="0">
                <a:solidFill>
                  <a:srgbClr val="FF0000"/>
                </a:solidFill>
              </a:rPr>
              <a:t> oluşturmaz</a:t>
            </a:r>
            <a:endParaRPr lang="tr-T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err="1" smtClean="0"/>
              <a:t>Donör</a:t>
            </a:r>
            <a:r>
              <a:rPr lang="tr-TR" b="1" dirty="0" smtClean="0"/>
              <a:t> Tipleri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Canlı </a:t>
            </a:r>
            <a:r>
              <a:rPr lang="tr-TR" b="1" dirty="0" err="1" smtClean="0"/>
              <a:t>Donörler</a:t>
            </a:r>
            <a:endParaRPr lang="tr-TR" b="1" dirty="0" smtClean="0"/>
          </a:p>
          <a:p>
            <a:pPr lvl="2"/>
            <a:r>
              <a:rPr lang="tr-TR" b="1" dirty="0" smtClean="0"/>
              <a:t>Böbrek</a:t>
            </a:r>
          </a:p>
          <a:p>
            <a:pPr lvl="2"/>
            <a:r>
              <a:rPr lang="tr-TR" b="1" dirty="0" smtClean="0"/>
              <a:t>Karaciğer (kısmi)</a:t>
            </a:r>
          </a:p>
          <a:p>
            <a:r>
              <a:rPr lang="tr-TR" b="1" dirty="0" smtClean="0"/>
              <a:t>Ölü </a:t>
            </a:r>
            <a:r>
              <a:rPr lang="tr-TR" b="1" dirty="0" err="1" smtClean="0"/>
              <a:t>Donörler</a:t>
            </a:r>
            <a:endParaRPr lang="tr-TR" b="1" dirty="0" smtClean="0"/>
          </a:p>
          <a:p>
            <a:pPr lvl="2"/>
            <a:r>
              <a:rPr lang="tr-TR" b="1" dirty="0" smtClean="0"/>
              <a:t>Tüm organ ve dokular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Mevcut klinik durum</a:t>
            </a:r>
          </a:p>
          <a:p>
            <a:pPr lvl="2"/>
            <a:r>
              <a:rPr lang="tr-TR" b="1" dirty="0" smtClean="0"/>
              <a:t>Fizik muayene</a:t>
            </a:r>
          </a:p>
          <a:p>
            <a:pPr lvl="4"/>
            <a:r>
              <a:rPr lang="tr-TR" b="1" dirty="0" smtClean="0"/>
              <a:t>Travma</a:t>
            </a:r>
          </a:p>
          <a:p>
            <a:pPr lvl="4"/>
            <a:r>
              <a:rPr lang="tr-TR" b="1" dirty="0" smtClean="0"/>
              <a:t>Dövme ve hızma</a:t>
            </a:r>
          </a:p>
          <a:p>
            <a:pPr lvl="4"/>
            <a:r>
              <a:rPr lang="tr-TR" b="1" dirty="0" err="1" smtClean="0"/>
              <a:t>Paramedikal</a:t>
            </a:r>
            <a:r>
              <a:rPr lang="tr-TR" b="1" dirty="0" smtClean="0"/>
              <a:t> enjeksiyonlar</a:t>
            </a:r>
          </a:p>
          <a:p>
            <a:pPr lvl="4"/>
            <a:r>
              <a:rPr lang="tr-TR" b="1" dirty="0" smtClean="0"/>
              <a:t>Cilt kanserleri</a:t>
            </a:r>
          </a:p>
          <a:p>
            <a:pPr lvl="4"/>
            <a:r>
              <a:rPr lang="tr-TR" b="1" dirty="0" err="1" smtClean="0"/>
              <a:t>Skarlar</a:t>
            </a:r>
            <a:r>
              <a:rPr lang="tr-TR" b="1" dirty="0" smtClean="0"/>
              <a:t> </a:t>
            </a:r>
          </a:p>
          <a:p>
            <a:endParaRPr lang="tr-TR" dirty="0"/>
          </a:p>
        </p:txBody>
      </p:sp>
      <p:pic>
        <p:nvPicPr>
          <p:cNvPr id="17410" name="Picture 2" descr="F:\HANDBOOK\Donor detection system_files\010304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4653136"/>
            <a:ext cx="2148830" cy="2004814"/>
          </a:xfrm>
          <a:prstGeom prst="rect">
            <a:avLst/>
          </a:prstGeom>
          <a:noFill/>
        </p:spPr>
      </p:pic>
      <p:pic>
        <p:nvPicPr>
          <p:cNvPr id="17412" name="Picture 4" descr="F:\HANDBOOK\Donor detection system_files\010304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4653136"/>
            <a:ext cx="2088232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Mevcut klinik durum</a:t>
            </a:r>
          </a:p>
          <a:p>
            <a:pPr lvl="2"/>
            <a:r>
              <a:rPr lang="tr-TR" b="1" dirty="0" err="1" smtClean="0"/>
              <a:t>Hemodinamik</a:t>
            </a:r>
            <a:r>
              <a:rPr lang="tr-TR" b="1" dirty="0" smtClean="0"/>
              <a:t> durum</a:t>
            </a:r>
          </a:p>
          <a:p>
            <a:pPr lvl="4"/>
            <a:r>
              <a:rPr lang="tr-TR" b="1" dirty="0" smtClean="0"/>
              <a:t>Kan basıncı</a:t>
            </a:r>
          </a:p>
          <a:p>
            <a:pPr lvl="4"/>
            <a:r>
              <a:rPr lang="tr-TR" b="1" dirty="0" smtClean="0"/>
              <a:t>CVP</a:t>
            </a:r>
          </a:p>
          <a:p>
            <a:pPr lvl="4"/>
            <a:r>
              <a:rPr lang="tr-TR" b="1" dirty="0" smtClean="0"/>
              <a:t>Kalp hızı</a:t>
            </a:r>
          </a:p>
          <a:p>
            <a:pPr lvl="4"/>
            <a:r>
              <a:rPr lang="tr-TR" b="1" dirty="0" smtClean="0"/>
              <a:t>İdrar çıkışı</a:t>
            </a:r>
          </a:p>
          <a:p>
            <a:pPr lvl="5"/>
            <a:r>
              <a:rPr lang="tr-TR" b="1" dirty="0" smtClean="0"/>
              <a:t>Son 6 saat ve 24 saatlik idrar</a:t>
            </a:r>
          </a:p>
          <a:p>
            <a:pPr lvl="5"/>
            <a:r>
              <a:rPr lang="tr-TR" b="1" dirty="0" smtClean="0"/>
              <a:t>1-3ml/kg/</a:t>
            </a:r>
            <a:r>
              <a:rPr lang="tr-TR" b="1" dirty="0" err="1" smtClean="0"/>
              <a:t>st</a:t>
            </a:r>
            <a:r>
              <a:rPr lang="tr-TR" b="1" dirty="0" smtClean="0"/>
              <a:t> normal idrar çıkışı</a:t>
            </a:r>
          </a:p>
          <a:p>
            <a:pPr lvl="4"/>
            <a:r>
              <a:rPr lang="tr-TR" b="1" dirty="0" smtClean="0"/>
              <a:t>Kardiyak </a:t>
            </a:r>
            <a:r>
              <a:rPr lang="tr-TR" b="1" dirty="0" err="1" smtClean="0"/>
              <a:t>arrest</a:t>
            </a:r>
            <a:r>
              <a:rPr lang="tr-TR" b="1" dirty="0" smtClean="0"/>
              <a:t> </a:t>
            </a:r>
          </a:p>
        </p:txBody>
      </p:sp>
      <p:cxnSp>
        <p:nvCxnSpPr>
          <p:cNvPr id="5" name="4 Düz Ok Bağlayıcısı"/>
          <p:cNvCxnSpPr/>
          <p:nvPr/>
        </p:nvCxnSpPr>
        <p:spPr>
          <a:xfrm>
            <a:off x="4283968" y="5013176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Metin kutusu"/>
          <p:cNvSpPr txBox="1"/>
          <p:nvPr/>
        </p:nvSpPr>
        <p:spPr>
          <a:xfrm>
            <a:off x="5220072" y="4797152"/>
            <a:ext cx="3564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Kesin </a:t>
            </a:r>
            <a:r>
              <a:rPr lang="tr-TR" b="1" dirty="0" err="1" smtClean="0">
                <a:solidFill>
                  <a:srgbClr val="FF0000"/>
                </a:solidFill>
              </a:rPr>
              <a:t>kontrendikasyon</a:t>
            </a:r>
            <a:r>
              <a:rPr lang="tr-TR" b="1" dirty="0" smtClean="0">
                <a:solidFill>
                  <a:srgbClr val="FF0000"/>
                </a:solidFill>
              </a:rPr>
              <a:t> oluşturmaz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" name="6 Sağ Ayraç"/>
          <p:cNvSpPr/>
          <p:nvPr/>
        </p:nvSpPr>
        <p:spPr>
          <a:xfrm>
            <a:off x="4139952" y="2708920"/>
            <a:ext cx="288032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Metin kutusu"/>
          <p:cNvSpPr txBox="1"/>
          <p:nvPr/>
        </p:nvSpPr>
        <p:spPr>
          <a:xfrm>
            <a:off x="4644008" y="2996952"/>
            <a:ext cx="3564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Bozuk </a:t>
            </a:r>
            <a:r>
              <a:rPr lang="tr-TR" b="1" dirty="0" err="1" smtClean="0">
                <a:solidFill>
                  <a:srgbClr val="FF0000"/>
                </a:solidFill>
              </a:rPr>
              <a:t>hemodinami</a:t>
            </a:r>
            <a:r>
              <a:rPr lang="tr-TR" b="1" dirty="0" smtClean="0">
                <a:solidFill>
                  <a:srgbClr val="FF0000"/>
                </a:solidFill>
              </a:rPr>
              <a:t>, organ </a:t>
            </a:r>
            <a:r>
              <a:rPr lang="tr-TR" b="1" dirty="0" err="1" smtClean="0">
                <a:solidFill>
                  <a:srgbClr val="FF0000"/>
                </a:solidFill>
              </a:rPr>
              <a:t>perfüzyonu</a:t>
            </a:r>
            <a:r>
              <a:rPr lang="tr-TR" b="1" dirty="0" smtClean="0">
                <a:solidFill>
                  <a:srgbClr val="FF0000"/>
                </a:solidFill>
              </a:rPr>
              <a:t>!!!</a:t>
            </a:r>
            <a:endParaRPr lang="tr-TR" b="1" dirty="0">
              <a:solidFill>
                <a:srgbClr val="FF0000"/>
              </a:solidFill>
            </a:endParaRPr>
          </a:p>
        </p:txBody>
      </p:sp>
      <p:pic>
        <p:nvPicPr>
          <p:cNvPr id="16386" name="Picture 2" descr="F:\HANDBOOK\Donor detection system_files\t04s04_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157192"/>
            <a:ext cx="2880320" cy="1497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Mevcut klinik durum</a:t>
            </a:r>
          </a:p>
          <a:p>
            <a:pPr lvl="2"/>
            <a:r>
              <a:rPr lang="tr-TR" b="1" dirty="0" smtClean="0"/>
              <a:t>Tedaviler</a:t>
            </a:r>
          </a:p>
          <a:p>
            <a:pPr lvl="4"/>
            <a:r>
              <a:rPr lang="tr-TR" b="1" dirty="0" err="1" smtClean="0"/>
              <a:t>Vazopresör</a:t>
            </a:r>
            <a:r>
              <a:rPr lang="tr-TR" b="1" dirty="0" smtClean="0"/>
              <a:t> ilaçlar</a:t>
            </a:r>
          </a:p>
          <a:p>
            <a:pPr lvl="4"/>
            <a:r>
              <a:rPr lang="tr-TR" b="1" dirty="0" err="1" smtClean="0"/>
              <a:t>Antidiüretik</a:t>
            </a:r>
            <a:r>
              <a:rPr lang="tr-TR" b="1" dirty="0" smtClean="0"/>
              <a:t> hormonlar</a:t>
            </a:r>
          </a:p>
          <a:p>
            <a:pPr lvl="4"/>
            <a:r>
              <a:rPr lang="tr-TR" b="1" dirty="0" err="1" smtClean="0"/>
              <a:t>Steroidler</a:t>
            </a:r>
            <a:r>
              <a:rPr lang="tr-TR" b="1" dirty="0" smtClean="0"/>
              <a:t>, </a:t>
            </a:r>
            <a:r>
              <a:rPr lang="tr-TR" b="1" dirty="0" err="1" smtClean="0"/>
              <a:t>diüretikler</a:t>
            </a:r>
            <a:r>
              <a:rPr lang="tr-TR" b="1" dirty="0" smtClean="0"/>
              <a:t>,</a:t>
            </a:r>
            <a:r>
              <a:rPr lang="tr-TR" b="1" dirty="0" err="1" smtClean="0"/>
              <a:t>insülin</a:t>
            </a:r>
            <a:r>
              <a:rPr lang="tr-TR" b="1" dirty="0" smtClean="0"/>
              <a:t> ekstreleri</a:t>
            </a:r>
          </a:p>
          <a:p>
            <a:pPr lvl="4"/>
            <a:r>
              <a:rPr lang="tr-TR" b="1" dirty="0" smtClean="0"/>
              <a:t>Antibiyotikler</a:t>
            </a:r>
          </a:p>
          <a:p>
            <a:pPr lvl="4"/>
            <a:r>
              <a:rPr lang="tr-TR" b="1" dirty="0" err="1" smtClean="0"/>
              <a:t>Antiviral</a:t>
            </a:r>
            <a:r>
              <a:rPr lang="tr-TR" b="1" dirty="0" smtClean="0"/>
              <a:t> ilaçlar</a:t>
            </a:r>
          </a:p>
          <a:p>
            <a:pPr lvl="4"/>
            <a:r>
              <a:rPr lang="tr-TR" b="1" dirty="0" err="1" smtClean="0"/>
              <a:t>Fungisidler</a:t>
            </a:r>
            <a:r>
              <a:rPr lang="tr-TR" b="1" dirty="0" smtClean="0"/>
              <a:t> </a:t>
            </a:r>
          </a:p>
          <a:p>
            <a:endParaRPr lang="tr-TR" dirty="0"/>
          </a:p>
        </p:txBody>
      </p:sp>
      <p:pic>
        <p:nvPicPr>
          <p:cNvPr id="2050" name="Picture 2" descr="F:\HANDBOOK\Donor Management and Organ Viability_files\0102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789040"/>
            <a:ext cx="3449960" cy="2808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Tamamlayıcı testler</a:t>
            </a:r>
          </a:p>
          <a:p>
            <a:pPr lvl="2"/>
            <a:r>
              <a:rPr lang="tr-TR" b="1" dirty="0" smtClean="0"/>
              <a:t>Genel laboratuar incelemeleri</a:t>
            </a:r>
          </a:p>
          <a:p>
            <a:pPr lvl="4"/>
            <a:r>
              <a:rPr lang="tr-TR" b="1" dirty="0" smtClean="0"/>
              <a:t>Tam kan sayımı, kanama profili, genel biyokimyasal analizler, kan gazı ve kan grubu</a:t>
            </a:r>
          </a:p>
          <a:p>
            <a:pPr lvl="2"/>
            <a:r>
              <a:rPr lang="tr-TR" b="1" dirty="0" smtClean="0"/>
              <a:t>Görüntüleme yöntemleri</a:t>
            </a:r>
          </a:p>
          <a:p>
            <a:pPr lvl="4"/>
            <a:r>
              <a:rPr lang="tr-TR" b="1" dirty="0" smtClean="0"/>
              <a:t>Akciğer </a:t>
            </a:r>
            <a:r>
              <a:rPr lang="tr-TR" b="1" dirty="0" err="1" smtClean="0"/>
              <a:t>grafisi</a:t>
            </a:r>
            <a:r>
              <a:rPr lang="tr-TR" b="1" dirty="0" smtClean="0"/>
              <a:t>, </a:t>
            </a:r>
            <a:r>
              <a:rPr lang="tr-TR" b="1" dirty="0" err="1" smtClean="0"/>
              <a:t>Abdominal</a:t>
            </a:r>
            <a:r>
              <a:rPr lang="tr-TR" b="1" dirty="0" smtClean="0"/>
              <a:t> USG, EKO ve EKG</a:t>
            </a:r>
          </a:p>
          <a:p>
            <a:pPr lvl="2"/>
            <a:r>
              <a:rPr lang="tr-TR" b="1" dirty="0" err="1" smtClean="0"/>
              <a:t>Serolojik</a:t>
            </a:r>
            <a:r>
              <a:rPr lang="tr-TR" b="1" dirty="0" smtClean="0"/>
              <a:t> testler</a:t>
            </a:r>
          </a:p>
          <a:p>
            <a:pPr lvl="4"/>
            <a:r>
              <a:rPr lang="tr-TR" b="1" dirty="0" smtClean="0"/>
              <a:t>Anti HIV, Anti HCV, </a:t>
            </a:r>
            <a:r>
              <a:rPr lang="tr-TR" b="1" dirty="0" err="1" smtClean="0"/>
              <a:t>HBs</a:t>
            </a:r>
            <a:r>
              <a:rPr lang="tr-TR" b="1" dirty="0" smtClean="0"/>
              <a:t> </a:t>
            </a:r>
            <a:r>
              <a:rPr lang="tr-TR" b="1" dirty="0" err="1" smtClean="0"/>
              <a:t>Ag</a:t>
            </a:r>
            <a:endParaRPr lang="tr-TR" b="1" dirty="0" smtClean="0"/>
          </a:p>
          <a:p>
            <a:pPr lvl="4"/>
            <a:r>
              <a:rPr lang="tr-TR" b="1" dirty="0" smtClean="0"/>
              <a:t>CMV,EBV</a:t>
            </a:r>
          </a:p>
        </p:txBody>
      </p:sp>
      <p:pic>
        <p:nvPicPr>
          <p:cNvPr id="14338" name="Picture 2" descr="F:\HANDBOOK\Donor detection system_files\010305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4869160"/>
            <a:ext cx="1428750" cy="1765177"/>
          </a:xfrm>
          <a:prstGeom prst="rect">
            <a:avLst/>
          </a:prstGeom>
          <a:noFill/>
        </p:spPr>
      </p:pic>
      <p:pic>
        <p:nvPicPr>
          <p:cNvPr id="14340" name="Picture 4" descr="F:\HANDBOOK\Donor detection system_files\010305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4869160"/>
            <a:ext cx="1905000" cy="1790701"/>
          </a:xfrm>
          <a:prstGeom prst="rect">
            <a:avLst/>
          </a:prstGeom>
          <a:noFill/>
        </p:spPr>
      </p:pic>
      <p:pic>
        <p:nvPicPr>
          <p:cNvPr id="14346" name="Picture 10" descr="F:\HANDBOOK\Donor detection system_files\010305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3140968"/>
            <a:ext cx="1428750" cy="1666875"/>
          </a:xfrm>
          <a:prstGeom prst="rect">
            <a:avLst/>
          </a:prstGeom>
          <a:noFill/>
        </p:spPr>
      </p:pic>
      <p:pic>
        <p:nvPicPr>
          <p:cNvPr id="3074" name="Picture 2" descr="F:\HANDBOOK\Donor Management and Organ Viability_files\010205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5301208"/>
            <a:ext cx="3810000" cy="1352550"/>
          </a:xfrm>
          <a:prstGeom prst="rect">
            <a:avLst/>
          </a:prstGeom>
          <a:noFill/>
        </p:spPr>
      </p:pic>
      <p:pic>
        <p:nvPicPr>
          <p:cNvPr id="10" name="Picture 8" descr="F:\HANDBOOK\Donor detection system_files\010305d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55776" y="5229200"/>
            <a:ext cx="2337048" cy="1430661"/>
          </a:xfrm>
          <a:prstGeom prst="rect">
            <a:avLst/>
          </a:prstGeom>
          <a:noFill/>
        </p:spPr>
      </p:pic>
      <p:pic>
        <p:nvPicPr>
          <p:cNvPr id="3075" name="Picture 3" descr="F:\HANDBOOK\Donor Management and Organ Viability_files\020403b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3528" y="3861048"/>
            <a:ext cx="1080120" cy="13567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Klinik </a:t>
            </a:r>
            <a:r>
              <a:rPr lang="tr-TR" b="1" dirty="0" err="1" smtClean="0"/>
              <a:t>kontrendikasyonlar</a:t>
            </a:r>
            <a:endParaRPr lang="tr-TR" b="1" dirty="0" smtClean="0"/>
          </a:p>
          <a:p>
            <a:pPr lvl="2"/>
            <a:r>
              <a:rPr lang="tr-TR" b="1" dirty="0" smtClean="0"/>
              <a:t>HIV</a:t>
            </a:r>
          </a:p>
          <a:p>
            <a:pPr lvl="2"/>
            <a:r>
              <a:rPr lang="tr-TR" b="1" dirty="0" smtClean="0"/>
              <a:t>TÜMÖRLER</a:t>
            </a:r>
          </a:p>
          <a:p>
            <a:pPr lvl="2"/>
            <a:r>
              <a:rPr lang="tr-TR" b="1" dirty="0" smtClean="0"/>
              <a:t>ENFEKSİYONLAR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Klinik </a:t>
            </a:r>
            <a:r>
              <a:rPr lang="tr-TR" b="1" dirty="0" err="1" smtClean="0"/>
              <a:t>kontrendikasyonlar</a:t>
            </a:r>
            <a:endParaRPr lang="tr-TR" b="1" dirty="0" smtClean="0"/>
          </a:p>
          <a:p>
            <a:pPr lvl="2"/>
            <a:r>
              <a:rPr lang="tr-TR" b="1" dirty="0" smtClean="0"/>
              <a:t>HIV</a:t>
            </a:r>
            <a:endParaRPr lang="tr-TR" dirty="0"/>
          </a:p>
          <a:p>
            <a:pPr lvl="4"/>
            <a:r>
              <a:rPr lang="tr-TR" b="1" dirty="0" smtClean="0"/>
              <a:t>Transplantasyon için kesin </a:t>
            </a:r>
            <a:r>
              <a:rPr lang="tr-TR" b="1" dirty="0" err="1" smtClean="0"/>
              <a:t>kontrendikasyondur</a:t>
            </a:r>
            <a:endParaRPr lang="tr-TR" b="1" dirty="0" smtClean="0"/>
          </a:p>
          <a:p>
            <a:pPr lvl="4"/>
            <a:r>
              <a:rPr lang="tr-TR" b="1" dirty="0" smtClean="0"/>
              <a:t>3.Jenerasyon kitler, pencere periyodunu 25 güne indirir</a:t>
            </a:r>
          </a:p>
          <a:p>
            <a:pPr lvl="4"/>
            <a:r>
              <a:rPr lang="tr-TR" b="1" dirty="0" smtClean="0"/>
              <a:t>HIV p24 antijen testi, pencere periyodunu 14 güne indirir</a:t>
            </a:r>
          </a:p>
          <a:p>
            <a:pPr lvl="4"/>
            <a:r>
              <a:rPr lang="tr-TR" b="1" dirty="0" smtClean="0"/>
              <a:t>HIV PCR (RNA-DNA), pencere periyodunu 11 güne indirir</a:t>
            </a:r>
          </a:p>
          <a:p>
            <a:pPr lvl="4"/>
            <a:r>
              <a:rPr lang="tr-TR" b="1" dirty="0" smtClean="0"/>
              <a:t>Bu tamamlayıcı testler organ ve doku transplantasyonu amacıyla yapılmaz</a:t>
            </a:r>
          </a:p>
        </p:txBody>
      </p:sp>
      <p:pic>
        <p:nvPicPr>
          <p:cNvPr id="12290" name="Picture 2" descr="F:\HANDBOOK\Donor detection system_files\010306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476750"/>
            <a:ext cx="2381250" cy="2381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/>
              <a:t>Klinik </a:t>
            </a:r>
            <a:r>
              <a:rPr lang="tr-TR" b="1" dirty="0" err="1" smtClean="0"/>
              <a:t>kontrendikasyonlar</a:t>
            </a:r>
            <a:endParaRPr lang="tr-TR" b="1" dirty="0" smtClean="0"/>
          </a:p>
          <a:p>
            <a:pPr lvl="2"/>
            <a:r>
              <a:rPr lang="tr-TR" b="1" dirty="0" smtClean="0"/>
              <a:t>TÜMÖRLER</a:t>
            </a:r>
          </a:p>
          <a:p>
            <a:pPr lvl="4"/>
            <a:r>
              <a:rPr lang="tr-TR" b="1" dirty="0" smtClean="0"/>
              <a:t>Transplantasyon için kesin </a:t>
            </a:r>
            <a:r>
              <a:rPr lang="tr-TR" b="1" dirty="0" err="1" smtClean="0"/>
              <a:t>kontrendikasyondur</a:t>
            </a:r>
            <a:endParaRPr lang="tr-TR" b="1" dirty="0" smtClean="0"/>
          </a:p>
          <a:p>
            <a:pPr lvl="4"/>
            <a:r>
              <a:rPr lang="tr-TR" b="1" dirty="0" smtClean="0"/>
              <a:t>Ancak aşağıdaki </a:t>
            </a:r>
            <a:r>
              <a:rPr lang="tr-TR" b="1" dirty="0" err="1" smtClean="0"/>
              <a:t>donörlerin</a:t>
            </a:r>
            <a:r>
              <a:rPr lang="tr-TR" b="1" dirty="0" smtClean="0"/>
              <a:t> organları kullanılabilir;</a:t>
            </a:r>
          </a:p>
          <a:p>
            <a:pPr lvl="5"/>
            <a:r>
              <a:rPr lang="tr-TR" b="1" dirty="0" smtClean="0"/>
              <a:t>Bazal hücreli </a:t>
            </a:r>
            <a:r>
              <a:rPr lang="tr-TR" b="1" dirty="0" err="1" smtClean="0"/>
              <a:t>karsinom</a:t>
            </a:r>
            <a:endParaRPr lang="tr-TR" b="1" dirty="0" smtClean="0"/>
          </a:p>
          <a:p>
            <a:pPr lvl="5"/>
            <a:r>
              <a:rPr lang="tr-TR" b="1" dirty="0" err="1" smtClean="0"/>
              <a:t>Uterusun</a:t>
            </a:r>
            <a:r>
              <a:rPr lang="tr-TR" b="1" dirty="0" smtClean="0"/>
              <a:t> </a:t>
            </a:r>
            <a:r>
              <a:rPr lang="tr-TR" b="1" dirty="0" err="1" smtClean="0"/>
              <a:t>insitu</a:t>
            </a:r>
            <a:r>
              <a:rPr lang="tr-TR" b="1" dirty="0" smtClean="0"/>
              <a:t> kanseri</a:t>
            </a:r>
          </a:p>
          <a:p>
            <a:pPr lvl="5"/>
            <a:r>
              <a:rPr lang="tr-TR" b="1" dirty="0" smtClean="0"/>
              <a:t>Metastaz yapmamış kür kanserler &gt;5 yıl</a:t>
            </a:r>
          </a:p>
          <a:p>
            <a:pPr lvl="5"/>
            <a:r>
              <a:rPr lang="tr-TR" b="1" dirty="0" smtClean="0"/>
              <a:t>Bazı </a:t>
            </a:r>
            <a:r>
              <a:rPr lang="tr-TR" b="1" dirty="0" err="1" smtClean="0"/>
              <a:t>primer</a:t>
            </a:r>
            <a:r>
              <a:rPr lang="tr-TR" b="1" dirty="0" smtClean="0"/>
              <a:t> beyin tümörleri</a:t>
            </a:r>
          </a:p>
          <a:p>
            <a:pPr lvl="6"/>
            <a:r>
              <a:rPr lang="tr-TR" b="1" dirty="0" err="1" smtClean="0"/>
              <a:t>Anaplastic</a:t>
            </a:r>
            <a:r>
              <a:rPr lang="tr-TR" b="1" dirty="0" smtClean="0"/>
              <a:t> </a:t>
            </a:r>
            <a:r>
              <a:rPr lang="tr-TR" b="1" dirty="0" err="1" smtClean="0"/>
              <a:t>astrositom</a:t>
            </a:r>
            <a:r>
              <a:rPr lang="tr-TR" b="1" dirty="0" smtClean="0"/>
              <a:t>,Grade3</a:t>
            </a:r>
          </a:p>
          <a:p>
            <a:pPr lvl="6"/>
            <a:r>
              <a:rPr lang="tr-TR" b="1" dirty="0" err="1" smtClean="0"/>
              <a:t>Glioblastoma</a:t>
            </a:r>
            <a:r>
              <a:rPr lang="tr-TR" b="1" dirty="0" smtClean="0"/>
              <a:t> </a:t>
            </a:r>
            <a:r>
              <a:rPr lang="tr-TR" b="1" dirty="0" err="1" smtClean="0"/>
              <a:t>multiforme</a:t>
            </a:r>
            <a:endParaRPr lang="tr-TR" b="1" dirty="0" smtClean="0"/>
          </a:p>
          <a:p>
            <a:pPr lvl="6"/>
            <a:r>
              <a:rPr lang="tr-TR" b="1" dirty="0" err="1" smtClean="0"/>
              <a:t>Anaplastic</a:t>
            </a:r>
            <a:r>
              <a:rPr lang="tr-TR" b="1" dirty="0" smtClean="0"/>
              <a:t> </a:t>
            </a:r>
            <a:r>
              <a:rPr lang="tr-TR" b="1" dirty="0" err="1" smtClean="0"/>
              <a:t>oligodendroglioma</a:t>
            </a:r>
            <a:r>
              <a:rPr lang="tr-TR" b="1" dirty="0" smtClean="0"/>
              <a:t>, </a:t>
            </a:r>
            <a:r>
              <a:rPr lang="tr-TR" b="1" dirty="0" err="1" smtClean="0"/>
              <a:t>Schmidt</a:t>
            </a:r>
            <a:r>
              <a:rPr lang="tr-TR" b="1" dirty="0" smtClean="0"/>
              <a:t> C-D</a:t>
            </a:r>
          </a:p>
          <a:p>
            <a:pPr lvl="6"/>
            <a:r>
              <a:rPr lang="tr-TR" b="1" dirty="0" err="1" smtClean="0"/>
              <a:t>Medulloblastoma</a:t>
            </a:r>
            <a:endParaRPr lang="tr-TR" b="1" dirty="0" smtClean="0"/>
          </a:p>
          <a:p>
            <a:pPr lvl="6"/>
            <a:r>
              <a:rPr lang="tr-TR" b="1" dirty="0" err="1" smtClean="0"/>
              <a:t>Malign</a:t>
            </a:r>
            <a:r>
              <a:rPr lang="tr-TR" b="1" dirty="0" smtClean="0"/>
              <a:t> </a:t>
            </a:r>
            <a:r>
              <a:rPr lang="tr-TR" b="1" dirty="0" err="1" smtClean="0"/>
              <a:t>epandimoma</a:t>
            </a:r>
            <a:endParaRPr lang="tr-TR" b="1" dirty="0" smtClean="0"/>
          </a:p>
          <a:p>
            <a:pPr lvl="6"/>
            <a:r>
              <a:rPr lang="tr-TR" b="1" dirty="0" err="1" smtClean="0"/>
              <a:t>Pineoblastoma</a:t>
            </a:r>
            <a:endParaRPr lang="tr-TR" b="1" dirty="0" smtClean="0"/>
          </a:p>
          <a:p>
            <a:pPr lvl="6"/>
            <a:r>
              <a:rPr lang="tr-TR" b="1" dirty="0" err="1" smtClean="0"/>
              <a:t>Anaplastic</a:t>
            </a:r>
            <a:r>
              <a:rPr lang="tr-TR" b="1" dirty="0" smtClean="0"/>
              <a:t> ve </a:t>
            </a:r>
            <a:r>
              <a:rPr lang="tr-TR" b="1" dirty="0" err="1" smtClean="0"/>
              <a:t>malign</a:t>
            </a:r>
            <a:r>
              <a:rPr lang="tr-TR" b="1" dirty="0" smtClean="0"/>
              <a:t> </a:t>
            </a:r>
            <a:r>
              <a:rPr lang="tr-TR" b="1" dirty="0" err="1" smtClean="0"/>
              <a:t>menejioma</a:t>
            </a:r>
            <a:endParaRPr lang="tr-TR" b="1" dirty="0" smtClean="0"/>
          </a:p>
          <a:p>
            <a:pPr lvl="6"/>
            <a:r>
              <a:rPr lang="tr-TR" b="1" dirty="0" err="1" smtClean="0"/>
              <a:t>İntracranial</a:t>
            </a:r>
            <a:r>
              <a:rPr lang="tr-TR" b="1" dirty="0" smtClean="0"/>
              <a:t> sarkoma</a:t>
            </a:r>
          </a:p>
          <a:p>
            <a:pPr lvl="6"/>
            <a:r>
              <a:rPr lang="tr-TR" b="1" dirty="0" err="1" smtClean="0"/>
              <a:t>Germ</a:t>
            </a:r>
            <a:r>
              <a:rPr lang="tr-TR" b="1" dirty="0" smtClean="0"/>
              <a:t> hücreli tümör (iyi </a:t>
            </a:r>
            <a:r>
              <a:rPr lang="tr-TR" b="1" dirty="0" err="1" smtClean="0"/>
              <a:t>diferansiye</a:t>
            </a:r>
            <a:r>
              <a:rPr lang="tr-TR" b="1" dirty="0" smtClean="0"/>
              <a:t> </a:t>
            </a:r>
            <a:r>
              <a:rPr lang="tr-TR" b="1" dirty="0" err="1" smtClean="0"/>
              <a:t>teratom</a:t>
            </a:r>
            <a:r>
              <a:rPr lang="tr-TR" b="1" dirty="0" smtClean="0"/>
              <a:t> dışında)</a:t>
            </a:r>
          </a:p>
          <a:p>
            <a:pPr lvl="6"/>
            <a:r>
              <a:rPr lang="tr-TR" b="1" dirty="0" err="1" smtClean="0"/>
              <a:t>Kordoma</a:t>
            </a:r>
            <a:endParaRPr lang="tr-TR" b="1" dirty="0" smtClean="0"/>
          </a:p>
          <a:p>
            <a:pPr lvl="6"/>
            <a:r>
              <a:rPr lang="tr-TR" b="1" dirty="0" err="1" smtClean="0"/>
              <a:t>Primer</a:t>
            </a:r>
            <a:r>
              <a:rPr lang="tr-TR" b="1" dirty="0" smtClean="0"/>
              <a:t> </a:t>
            </a:r>
            <a:r>
              <a:rPr lang="tr-TR" b="1" dirty="0" err="1" smtClean="0"/>
              <a:t>serebral</a:t>
            </a:r>
            <a:r>
              <a:rPr lang="tr-TR" b="1" dirty="0" smtClean="0"/>
              <a:t> </a:t>
            </a:r>
            <a:r>
              <a:rPr lang="tr-TR" b="1" dirty="0" err="1" smtClean="0"/>
              <a:t>lenfoma</a:t>
            </a:r>
            <a:endParaRPr lang="tr-TR" b="1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Klinik </a:t>
            </a:r>
            <a:r>
              <a:rPr lang="tr-TR" b="1" dirty="0" err="1" smtClean="0"/>
              <a:t>kontrendikasyonlar</a:t>
            </a:r>
            <a:endParaRPr lang="tr-TR" b="1" dirty="0" smtClean="0"/>
          </a:p>
          <a:p>
            <a:pPr lvl="2"/>
            <a:r>
              <a:rPr lang="tr-TR" b="1" dirty="0" smtClean="0"/>
              <a:t>ENFEKSİYONLAR</a:t>
            </a:r>
          </a:p>
          <a:p>
            <a:pPr lvl="4"/>
            <a:r>
              <a:rPr lang="tr-TR" b="1" dirty="0" smtClean="0"/>
              <a:t>Ateş</a:t>
            </a:r>
          </a:p>
          <a:p>
            <a:pPr lvl="4"/>
            <a:r>
              <a:rPr lang="tr-TR" b="1" dirty="0" err="1" smtClean="0"/>
              <a:t>Lökositoz</a:t>
            </a:r>
            <a:endParaRPr lang="tr-TR" b="1" dirty="0" smtClean="0"/>
          </a:p>
          <a:p>
            <a:pPr lvl="4"/>
            <a:r>
              <a:rPr lang="tr-TR" b="1" dirty="0" smtClean="0"/>
              <a:t>CRP</a:t>
            </a:r>
          </a:p>
          <a:p>
            <a:pPr lvl="2"/>
            <a:r>
              <a:rPr lang="tr-TR" b="1" dirty="0" smtClean="0"/>
              <a:t>Rölatif </a:t>
            </a:r>
            <a:r>
              <a:rPr lang="tr-TR" b="1" dirty="0" err="1" smtClean="0"/>
              <a:t>kontrendikasyon</a:t>
            </a:r>
            <a:r>
              <a:rPr lang="tr-TR" b="1" dirty="0" smtClean="0"/>
              <a:t> prensipleri</a:t>
            </a:r>
          </a:p>
          <a:p>
            <a:pPr lvl="4"/>
            <a:r>
              <a:rPr lang="tr-TR" b="1" dirty="0" err="1" smtClean="0"/>
              <a:t>Hemodinamik</a:t>
            </a:r>
            <a:r>
              <a:rPr lang="tr-TR" b="1" dirty="0" smtClean="0"/>
              <a:t> </a:t>
            </a:r>
            <a:r>
              <a:rPr lang="tr-TR" b="1" dirty="0" err="1" smtClean="0"/>
              <a:t>stabilite</a:t>
            </a:r>
            <a:endParaRPr lang="tr-TR" b="1" dirty="0" smtClean="0"/>
          </a:p>
          <a:p>
            <a:pPr lvl="4"/>
            <a:r>
              <a:rPr lang="tr-TR" b="1" dirty="0" smtClean="0"/>
              <a:t>Çıkarılacak organın anatomik ve fonksiyonel bütünlüğü</a:t>
            </a:r>
          </a:p>
          <a:p>
            <a:pPr lvl="4"/>
            <a:r>
              <a:rPr lang="tr-TR" b="1" dirty="0" smtClean="0"/>
              <a:t>Dirençli mikroorganizmaların yokluğu</a:t>
            </a:r>
          </a:p>
          <a:p>
            <a:pPr lvl="4"/>
            <a:r>
              <a:rPr lang="tr-TR" b="1" dirty="0" smtClean="0"/>
              <a:t>Son 48 </a:t>
            </a:r>
            <a:r>
              <a:rPr lang="tr-TR" b="1" dirty="0" err="1" smtClean="0"/>
              <a:t>st</a:t>
            </a:r>
            <a:r>
              <a:rPr lang="tr-TR" b="1" dirty="0" smtClean="0"/>
              <a:t> içinde uygun antibiyotik tedavisi</a:t>
            </a:r>
          </a:p>
          <a:p>
            <a:pPr lvl="4"/>
            <a:r>
              <a:rPr lang="tr-TR" b="1" dirty="0" smtClean="0"/>
              <a:t>Alıcıda post-</a:t>
            </a:r>
            <a:r>
              <a:rPr lang="tr-TR" b="1" dirty="0" err="1" smtClean="0"/>
              <a:t>transplant</a:t>
            </a:r>
            <a:r>
              <a:rPr lang="tr-TR" b="1" dirty="0" smtClean="0"/>
              <a:t> en az 10-14 gün </a:t>
            </a:r>
            <a:r>
              <a:rPr lang="tr-TR" b="1" dirty="0" err="1" smtClean="0"/>
              <a:t>antibiyoterapi</a:t>
            </a:r>
            <a:endParaRPr lang="tr-TR" b="1" dirty="0"/>
          </a:p>
        </p:txBody>
      </p:sp>
      <p:sp>
        <p:nvSpPr>
          <p:cNvPr id="4" name="3 Sağ Ayraç"/>
          <p:cNvSpPr/>
          <p:nvPr/>
        </p:nvSpPr>
        <p:spPr>
          <a:xfrm>
            <a:off x="3779912" y="2708920"/>
            <a:ext cx="360040" cy="86409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4355976" y="2852936"/>
            <a:ext cx="2880320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Etiyolojik inceleme</a:t>
            </a:r>
            <a:endParaRPr lang="tr-TR" b="1" dirty="0">
              <a:solidFill>
                <a:srgbClr val="FF0000"/>
              </a:solidFill>
            </a:endParaRPr>
          </a:p>
        </p:txBody>
      </p:sp>
      <p:pic>
        <p:nvPicPr>
          <p:cNvPr id="10242" name="Picture 2" descr="F:\HANDBOOK\Donor detection system_files\010306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149080"/>
            <a:ext cx="1466850" cy="1343026"/>
          </a:xfrm>
          <a:prstGeom prst="rect">
            <a:avLst/>
          </a:prstGeom>
          <a:noFill/>
        </p:spPr>
      </p:pic>
      <p:pic>
        <p:nvPicPr>
          <p:cNvPr id="10244" name="Picture 4" descr="F:\HANDBOOK\Donor detection system_files\010306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5486399"/>
            <a:ext cx="2057400" cy="11829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Klinik </a:t>
            </a:r>
            <a:r>
              <a:rPr lang="tr-TR" b="1" dirty="0" err="1" smtClean="0"/>
              <a:t>kontrendikasyonlar</a:t>
            </a:r>
            <a:endParaRPr lang="tr-TR" b="1" dirty="0" smtClean="0"/>
          </a:p>
          <a:p>
            <a:pPr lvl="2"/>
            <a:r>
              <a:rPr lang="tr-TR" b="1" dirty="0" smtClean="0"/>
              <a:t>ENFEKSİYONLAR</a:t>
            </a:r>
          </a:p>
          <a:p>
            <a:pPr lvl="2"/>
            <a:r>
              <a:rPr lang="tr-TR" b="1" dirty="0" smtClean="0"/>
              <a:t>Kesin </a:t>
            </a:r>
            <a:r>
              <a:rPr lang="tr-TR" b="1" dirty="0" err="1" smtClean="0"/>
              <a:t>kontrendikasyonlar</a:t>
            </a:r>
            <a:endParaRPr lang="tr-TR" b="1" dirty="0"/>
          </a:p>
          <a:p>
            <a:pPr lvl="4"/>
            <a:r>
              <a:rPr lang="tr-TR" b="1" dirty="0" smtClean="0"/>
              <a:t>Kontrolsüz </a:t>
            </a:r>
            <a:r>
              <a:rPr lang="tr-TR" b="1" dirty="0" err="1" smtClean="0"/>
              <a:t>sepsis</a:t>
            </a:r>
            <a:endParaRPr lang="tr-TR" b="1" dirty="0" smtClean="0"/>
          </a:p>
          <a:p>
            <a:pPr lvl="4"/>
            <a:r>
              <a:rPr lang="tr-TR" b="1" dirty="0" err="1" smtClean="0"/>
              <a:t>Fungemi</a:t>
            </a:r>
            <a:endParaRPr lang="tr-TR" b="1" dirty="0" smtClean="0"/>
          </a:p>
          <a:p>
            <a:pPr lvl="4"/>
            <a:r>
              <a:rPr lang="tr-TR" b="1" dirty="0" smtClean="0"/>
              <a:t>Akciğerde </a:t>
            </a:r>
            <a:r>
              <a:rPr lang="tr-TR" b="1" dirty="0" err="1" smtClean="0"/>
              <a:t>fungal</a:t>
            </a:r>
            <a:r>
              <a:rPr lang="tr-TR" b="1" dirty="0" smtClean="0"/>
              <a:t> </a:t>
            </a:r>
            <a:r>
              <a:rPr lang="tr-TR" b="1" dirty="0" err="1" smtClean="0"/>
              <a:t>kolonizasyon</a:t>
            </a:r>
            <a:endParaRPr lang="tr-TR" b="1" dirty="0" smtClean="0"/>
          </a:p>
          <a:p>
            <a:pPr lvl="4"/>
            <a:r>
              <a:rPr lang="tr-TR" b="1" dirty="0" smtClean="0"/>
              <a:t>Aktif TBC</a:t>
            </a:r>
          </a:p>
          <a:p>
            <a:pPr lvl="4"/>
            <a:r>
              <a:rPr lang="tr-TR" b="1" dirty="0" smtClean="0"/>
              <a:t>Menenjit</a:t>
            </a:r>
          </a:p>
          <a:p>
            <a:pPr lvl="5"/>
            <a:r>
              <a:rPr lang="tr-TR" b="1" dirty="0" err="1" smtClean="0"/>
              <a:t>L.monocytogenes</a:t>
            </a:r>
            <a:r>
              <a:rPr lang="tr-TR" b="1" dirty="0" smtClean="0"/>
              <a:t>;</a:t>
            </a:r>
            <a:r>
              <a:rPr lang="tr-TR" b="1" dirty="0" err="1" smtClean="0"/>
              <a:t>M.tuberculosis</a:t>
            </a:r>
            <a:r>
              <a:rPr lang="tr-TR" b="1" dirty="0" smtClean="0"/>
              <a:t> </a:t>
            </a:r>
            <a:r>
              <a:rPr lang="tr-TR" b="1" dirty="0" err="1" smtClean="0"/>
              <a:t>protozoans</a:t>
            </a:r>
            <a:r>
              <a:rPr lang="tr-TR" b="1" dirty="0" smtClean="0"/>
              <a:t>;Mantar</a:t>
            </a:r>
          </a:p>
          <a:p>
            <a:pPr lvl="4"/>
            <a:r>
              <a:rPr lang="tr-TR" b="1" dirty="0" smtClean="0"/>
              <a:t>Alınacak organda bilinen akut enfeksiyon ve dirençli bakteri </a:t>
            </a:r>
            <a:r>
              <a:rPr lang="tr-TR" b="1" dirty="0" err="1" smtClean="0"/>
              <a:t>kolonizasyonu</a:t>
            </a:r>
            <a:endParaRPr lang="tr-TR" b="1" dirty="0" smtClean="0"/>
          </a:p>
        </p:txBody>
      </p:sp>
      <p:pic>
        <p:nvPicPr>
          <p:cNvPr id="4098" name="Picture 2" descr="F:\HANDBOOK\Donor Management and Organ Viability_files\0105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772816"/>
            <a:ext cx="2801888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Klinik Değerlendirme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Sonuç</a:t>
            </a:r>
          </a:p>
          <a:p>
            <a:pPr lvl="2"/>
            <a:r>
              <a:rPr lang="tr-TR" b="1" dirty="0" smtClean="0"/>
              <a:t>Organların fonksiyonel durumunu belirlemede klinik olarak </a:t>
            </a:r>
            <a:r>
              <a:rPr lang="tr-TR" b="1" dirty="0" err="1" smtClean="0"/>
              <a:t>donörün</a:t>
            </a:r>
            <a:r>
              <a:rPr lang="tr-TR" b="1" dirty="0" smtClean="0"/>
              <a:t> değerlendirilmesi birinci adımdır</a:t>
            </a:r>
          </a:p>
          <a:p>
            <a:pPr lvl="2"/>
            <a:r>
              <a:rPr lang="tr-TR" b="1" dirty="0" smtClean="0"/>
              <a:t>Transplantasyon yoluyla hastalık geçiş riskini değerlendirmek çok önemlidir</a:t>
            </a:r>
          </a:p>
          <a:p>
            <a:pPr lvl="2"/>
            <a:r>
              <a:rPr lang="tr-TR" b="1" dirty="0" err="1" smtClean="0"/>
              <a:t>Donörün</a:t>
            </a:r>
            <a:r>
              <a:rPr lang="tr-TR" b="1" dirty="0" smtClean="0"/>
              <a:t> klinik durumuna ilişkin rapor edilecek bilgiler tüm süreçleri etkileyeceğinden sorumluluk organ nakli koordinatöründedir</a:t>
            </a:r>
          </a:p>
        </p:txBody>
      </p:sp>
      <p:pic>
        <p:nvPicPr>
          <p:cNvPr id="5122" name="Picture 2" descr="F:\HANDBOOK\Donor Management and Organ Viability_files\0107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4581128"/>
            <a:ext cx="4098032" cy="22768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Canlı </a:t>
            </a:r>
            <a:r>
              <a:rPr lang="tr-TR" b="1" dirty="0" err="1" smtClean="0"/>
              <a:t>Donörler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Akraba içi</a:t>
            </a:r>
          </a:p>
          <a:p>
            <a:pPr lvl="2"/>
            <a:r>
              <a:rPr lang="tr-TR" b="1" dirty="0" smtClean="0"/>
              <a:t>Alıcının 4 üncü dereceye kadar kan ve kayın bağı olan yakınları</a:t>
            </a:r>
          </a:p>
          <a:p>
            <a:pPr lvl="2"/>
            <a:r>
              <a:rPr lang="tr-TR" b="1" dirty="0" smtClean="0"/>
              <a:t>1.Derece</a:t>
            </a:r>
          </a:p>
          <a:p>
            <a:pPr lvl="4"/>
            <a:r>
              <a:rPr lang="tr-TR" b="1" dirty="0" smtClean="0"/>
              <a:t>Anne,Baba,Eş,Çocuk</a:t>
            </a:r>
          </a:p>
          <a:p>
            <a:pPr lvl="2"/>
            <a:r>
              <a:rPr lang="tr-TR" b="1" dirty="0" smtClean="0"/>
              <a:t>2.Derece</a:t>
            </a:r>
          </a:p>
          <a:p>
            <a:pPr lvl="4"/>
            <a:r>
              <a:rPr lang="tr-TR" b="1" dirty="0" smtClean="0"/>
              <a:t>Kardeş,Torun,Dede,Nine,Büyükanne,Büyükbaba</a:t>
            </a:r>
          </a:p>
          <a:p>
            <a:pPr lvl="2"/>
            <a:r>
              <a:rPr lang="tr-TR" b="1" dirty="0" smtClean="0"/>
              <a:t>3.Derece</a:t>
            </a:r>
          </a:p>
          <a:p>
            <a:pPr lvl="4"/>
            <a:r>
              <a:rPr lang="tr-TR" b="1" dirty="0" smtClean="0"/>
              <a:t>Yeğen,Torun Çocuğu, Dayı,Teyze,Amca,Hala,</a:t>
            </a:r>
          </a:p>
          <a:p>
            <a:pPr lvl="2"/>
            <a:r>
              <a:rPr lang="tr-TR" b="1" dirty="0" smtClean="0"/>
              <a:t>4.Derece</a:t>
            </a:r>
          </a:p>
          <a:p>
            <a:pPr lvl="4"/>
            <a:r>
              <a:rPr lang="tr-TR" b="1" dirty="0" smtClean="0"/>
              <a:t>3.Derecedekilerin Çocukları</a:t>
            </a:r>
          </a:p>
          <a:p>
            <a:pPr>
              <a:buNone/>
            </a:pP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Genişletilmiş </a:t>
            </a:r>
            <a:r>
              <a:rPr lang="tr-TR" b="1" dirty="0" err="1" smtClean="0"/>
              <a:t>Donör</a:t>
            </a:r>
            <a:r>
              <a:rPr lang="tr-TR" b="1" dirty="0" smtClean="0"/>
              <a:t> Kriterleri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Donörlerin</a:t>
            </a:r>
            <a:r>
              <a:rPr lang="tr-TR" b="1" dirty="0" smtClean="0"/>
              <a:t> özellikleri: genel yönler</a:t>
            </a:r>
          </a:p>
          <a:p>
            <a:r>
              <a:rPr lang="tr-TR" b="1" dirty="0" err="1" smtClean="0"/>
              <a:t>Donörlerin</a:t>
            </a:r>
            <a:r>
              <a:rPr lang="tr-TR" b="1" dirty="0" smtClean="0"/>
              <a:t> özellikleri: yaş</a:t>
            </a:r>
          </a:p>
          <a:p>
            <a:r>
              <a:rPr lang="tr-TR" b="1" dirty="0" smtClean="0"/>
              <a:t>Genişletilmiş böbrek kriterleri</a:t>
            </a:r>
          </a:p>
          <a:p>
            <a:r>
              <a:rPr lang="tr-TR" b="1" dirty="0" smtClean="0"/>
              <a:t>Genişletilmiş karaciğer kriterleri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Genişletilmiş </a:t>
            </a:r>
            <a:r>
              <a:rPr lang="tr-TR" b="1" dirty="0" err="1" smtClean="0"/>
              <a:t>Donör</a:t>
            </a:r>
            <a:r>
              <a:rPr lang="tr-TR" b="1" dirty="0" smtClean="0"/>
              <a:t> Kriterleri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Neden marjinal </a:t>
            </a:r>
            <a:r>
              <a:rPr lang="tr-TR" b="1" dirty="0" err="1" smtClean="0"/>
              <a:t>donörler</a:t>
            </a:r>
            <a:r>
              <a:rPr lang="tr-TR" b="1" dirty="0" smtClean="0"/>
              <a:t>?</a:t>
            </a:r>
          </a:p>
          <a:p>
            <a:pPr lvl="2"/>
            <a:r>
              <a:rPr lang="tr-TR" b="1" dirty="0" smtClean="0"/>
              <a:t>Organ kıtlığı</a:t>
            </a:r>
          </a:p>
          <a:p>
            <a:pPr lvl="2"/>
            <a:r>
              <a:rPr lang="tr-TR" b="1" dirty="0" smtClean="0"/>
              <a:t>Genç </a:t>
            </a:r>
            <a:r>
              <a:rPr lang="tr-TR" b="1" dirty="0" err="1" smtClean="0"/>
              <a:t>donörlerin</a:t>
            </a:r>
            <a:r>
              <a:rPr lang="tr-TR" b="1" dirty="0" smtClean="0"/>
              <a:t> azalması</a:t>
            </a:r>
          </a:p>
          <a:p>
            <a:pPr lvl="2"/>
            <a:r>
              <a:rPr lang="tr-TR" b="1" dirty="0" smtClean="0"/>
              <a:t>Beklenen yaşam süresinin uzaması</a:t>
            </a:r>
          </a:p>
          <a:p>
            <a:pPr lvl="2"/>
            <a:r>
              <a:rPr lang="tr-TR" b="1" dirty="0" err="1" smtClean="0"/>
              <a:t>Transplant</a:t>
            </a:r>
            <a:r>
              <a:rPr lang="tr-TR" b="1" dirty="0" smtClean="0"/>
              <a:t> teknolojisi ve </a:t>
            </a:r>
            <a:r>
              <a:rPr lang="tr-TR" b="1" dirty="0" err="1" smtClean="0"/>
              <a:t>immünsupresif</a:t>
            </a:r>
            <a:r>
              <a:rPr lang="tr-TR" b="1" dirty="0" smtClean="0"/>
              <a:t> protokollerdeki gelişmeler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Genişletilmiş </a:t>
            </a:r>
            <a:r>
              <a:rPr lang="tr-TR" b="1" dirty="0" err="1" smtClean="0"/>
              <a:t>Donör</a:t>
            </a:r>
            <a:r>
              <a:rPr lang="tr-TR" b="1" dirty="0" smtClean="0"/>
              <a:t> Kriterleri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Marjinal </a:t>
            </a:r>
            <a:r>
              <a:rPr lang="tr-TR" b="1" dirty="0" err="1" smtClean="0"/>
              <a:t>Donörler</a:t>
            </a:r>
            <a:endParaRPr lang="tr-TR" b="1" dirty="0" smtClean="0"/>
          </a:p>
          <a:p>
            <a:pPr lvl="2"/>
            <a:r>
              <a:rPr lang="tr-TR" b="1" dirty="0" smtClean="0"/>
              <a:t>Yaş, hipertansiyon, diyabet, alkolizm, sigara, sürekli ilaç kullanımı, hepatit, </a:t>
            </a:r>
            <a:r>
              <a:rPr lang="tr-TR" b="1" dirty="0" err="1" smtClean="0"/>
              <a:t>glomerulonefrit</a:t>
            </a:r>
            <a:r>
              <a:rPr lang="tr-TR" b="1" dirty="0" smtClean="0"/>
              <a:t>, </a:t>
            </a:r>
            <a:r>
              <a:rPr lang="tr-TR" b="1" dirty="0" err="1" smtClean="0"/>
              <a:t>kardiyomiyopati</a:t>
            </a:r>
            <a:endParaRPr lang="tr-TR" b="1" dirty="0" smtClean="0"/>
          </a:p>
          <a:p>
            <a:pPr lvl="2"/>
            <a:r>
              <a:rPr lang="tr-TR" b="1" dirty="0" smtClean="0"/>
              <a:t>Travma, </a:t>
            </a:r>
            <a:r>
              <a:rPr lang="tr-TR" b="1" dirty="0" err="1" smtClean="0"/>
              <a:t>pulmoner</a:t>
            </a:r>
            <a:r>
              <a:rPr lang="tr-TR" b="1" dirty="0" smtClean="0"/>
              <a:t> </a:t>
            </a:r>
            <a:r>
              <a:rPr lang="tr-TR" b="1" dirty="0" err="1" smtClean="0"/>
              <a:t>emboli</a:t>
            </a:r>
            <a:r>
              <a:rPr lang="tr-TR" b="1" dirty="0" smtClean="0"/>
              <a:t>, kalp yetmezliği, </a:t>
            </a:r>
            <a:r>
              <a:rPr lang="tr-TR" b="1" dirty="0" err="1" smtClean="0"/>
              <a:t>hipoksemi</a:t>
            </a:r>
            <a:endParaRPr lang="tr-TR" b="1" dirty="0" smtClean="0"/>
          </a:p>
          <a:p>
            <a:pPr lvl="2"/>
            <a:r>
              <a:rPr lang="tr-TR" b="1" dirty="0" smtClean="0"/>
              <a:t>Yetersiz tedavi; </a:t>
            </a:r>
            <a:r>
              <a:rPr lang="tr-TR" b="1" dirty="0" err="1" smtClean="0"/>
              <a:t>diyabetes</a:t>
            </a:r>
            <a:r>
              <a:rPr lang="tr-TR" b="1" dirty="0" smtClean="0"/>
              <a:t> </a:t>
            </a:r>
            <a:r>
              <a:rPr lang="tr-TR" b="1" dirty="0" err="1" smtClean="0"/>
              <a:t>insipidus</a:t>
            </a:r>
            <a:r>
              <a:rPr lang="tr-TR" b="1" dirty="0" smtClean="0"/>
              <a:t>, volüm kaybı, elektrolit bozukluğu, yüksek doz </a:t>
            </a:r>
            <a:r>
              <a:rPr lang="tr-TR" b="1" dirty="0" err="1" smtClean="0"/>
              <a:t>katekolaminler</a:t>
            </a:r>
            <a:r>
              <a:rPr lang="tr-TR" b="1" dirty="0" smtClean="0"/>
              <a:t>, uzun süreli hipotansiyon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Genişletilmiş </a:t>
            </a:r>
            <a:r>
              <a:rPr lang="tr-TR" b="1" dirty="0" err="1" smtClean="0"/>
              <a:t>Donör</a:t>
            </a:r>
            <a:r>
              <a:rPr lang="tr-TR" b="1" dirty="0" smtClean="0"/>
              <a:t> Kriterleri</a:t>
            </a:r>
            <a:endParaRPr lang="tr-TR" b="1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ÖZELLİK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STANDART DONÖR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MARJİNAL DONÖR</a:t>
                      </a:r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Ölüm nedeni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Travma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SVO,</a:t>
                      </a:r>
                      <a:r>
                        <a:rPr lang="tr-TR" sz="1600" b="1" baseline="0" dirty="0" smtClean="0"/>
                        <a:t> SS</a:t>
                      </a:r>
                      <a:r>
                        <a:rPr lang="tr-TR" sz="1600" b="1" dirty="0" smtClean="0"/>
                        <a:t>S Tümör</a:t>
                      </a:r>
                      <a:endParaRPr lang="tr-T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Ölüm tipi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Beyin ölümü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Kardiyak </a:t>
                      </a:r>
                      <a:r>
                        <a:rPr lang="tr-TR" sz="1600" b="1" dirty="0" err="1" smtClean="0"/>
                        <a:t>arrest</a:t>
                      </a:r>
                      <a:endParaRPr lang="tr-T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Tıbbi öykü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60 yaş↓, HPT yok, DM</a:t>
                      </a:r>
                      <a:r>
                        <a:rPr lang="tr-TR" sz="1600" b="1" baseline="0" dirty="0" smtClean="0"/>
                        <a:t> yok, </a:t>
                      </a:r>
                      <a:r>
                        <a:rPr lang="tr-TR" sz="1600" b="1" baseline="0" dirty="0" err="1" smtClean="0"/>
                        <a:t>Seronegatif</a:t>
                      </a:r>
                      <a:r>
                        <a:rPr lang="tr-TR" sz="1600" b="1" baseline="0" dirty="0" smtClean="0"/>
                        <a:t>(HBV/HCV/HIV), </a:t>
                      </a:r>
                      <a:r>
                        <a:rPr lang="tr-TR" sz="1600" b="1" baseline="0" dirty="0" err="1" smtClean="0"/>
                        <a:t>Metastatik</a:t>
                      </a:r>
                      <a:r>
                        <a:rPr lang="tr-TR" sz="1600" b="1" baseline="0" dirty="0" smtClean="0"/>
                        <a:t> tümör yok</a:t>
                      </a:r>
                      <a:r>
                        <a:rPr lang="tr-TR" sz="1600" b="1" dirty="0" smtClean="0"/>
                        <a:t> 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60 yaş ↑, HPT var, DM var, </a:t>
                      </a:r>
                      <a:r>
                        <a:rPr lang="tr-TR" sz="1600" b="1" dirty="0" err="1" smtClean="0"/>
                        <a:t>Seropozitif</a:t>
                      </a:r>
                      <a:r>
                        <a:rPr lang="tr-TR" sz="1600" b="1" baseline="0" dirty="0" smtClean="0"/>
                        <a:t>(HBV/HCV/HIV), </a:t>
                      </a:r>
                      <a:r>
                        <a:rPr lang="tr-TR" sz="1600" b="1" baseline="0" dirty="0" err="1" smtClean="0"/>
                        <a:t>Metastatik</a:t>
                      </a:r>
                      <a:r>
                        <a:rPr lang="tr-TR" sz="1600" b="1" baseline="0" dirty="0" smtClean="0"/>
                        <a:t> tümör var  </a:t>
                      </a:r>
                      <a:r>
                        <a:rPr lang="tr-TR" sz="1600" b="1" dirty="0" smtClean="0"/>
                        <a:t> </a:t>
                      </a:r>
                      <a:endParaRPr lang="tr-T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Bakteriyel enfeksiyon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Yok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Var</a:t>
                      </a:r>
                      <a:endParaRPr lang="tr-T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HBV,HCV,HIV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Yok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Var</a:t>
                      </a:r>
                      <a:endParaRPr lang="tr-T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Organda </a:t>
                      </a:r>
                      <a:r>
                        <a:rPr lang="tr-TR" sz="1600" b="1" dirty="0" err="1" smtClean="0"/>
                        <a:t>parankimal</a:t>
                      </a:r>
                      <a:r>
                        <a:rPr lang="tr-TR" sz="1600" b="1" dirty="0" smtClean="0"/>
                        <a:t> veya </a:t>
                      </a:r>
                      <a:r>
                        <a:rPr lang="tr-TR" sz="1600" b="1" dirty="0" err="1" smtClean="0"/>
                        <a:t>vasküler</a:t>
                      </a:r>
                      <a:r>
                        <a:rPr lang="tr-TR" sz="1600" b="1" dirty="0" smtClean="0"/>
                        <a:t> hasar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Yok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Hastalık veya travmaya bağlı olarak var</a:t>
                      </a:r>
                      <a:endParaRPr lang="tr-T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Histolojik profil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Normal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Böbrek:</a:t>
                      </a:r>
                      <a:r>
                        <a:rPr lang="tr-TR" sz="1600" b="1" baseline="0" dirty="0" smtClean="0"/>
                        <a:t> </a:t>
                      </a:r>
                      <a:r>
                        <a:rPr lang="tr-TR" sz="1600" b="1" dirty="0" err="1" smtClean="0"/>
                        <a:t>glomeruloskleroz</a:t>
                      </a:r>
                      <a:r>
                        <a:rPr lang="tr-TR" sz="1600" b="1" dirty="0" smtClean="0"/>
                        <a:t>, </a:t>
                      </a:r>
                      <a:r>
                        <a:rPr lang="tr-TR" sz="1600" b="1" dirty="0" err="1" smtClean="0"/>
                        <a:t>fibrozis</a:t>
                      </a:r>
                      <a:r>
                        <a:rPr lang="tr-TR" sz="1600" b="1" dirty="0" smtClean="0"/>
                        <a:t>,</a:t>
                      </a:r>
                      <a:r>
                        <a:rPr lang="tr-TR" sz="1600" b="1" baseline="0" dirty="0" smtClean="0"/>
                        <a:t> </a:t>
                      </a:r>
                      <a:r>
                        <a:rPr lang="tr-TR" sz="1600" b="1" baseline="0" dirty="0" err="1" smtClean="0"/>
                        <a:t>int</a:t>
                      </a:r>
                      <a:r>
                        <a:rPr lang="tr-TR" sz="1600" b="1" baseline="0" dirty="0" smtClean="0"/>
                        <a:t> nefrit. KC: </a:t>
                      </a:r>
                      <a:r>
                        <a:rPr lang="tr-TR" sz="1600" b="1" baseline="0" dirty="0" err="1" smtClean="0"/>
                        <a:t>makroveziküler</a:t>
                      </a:r>
                      <a:r>
                        <a:rPr lang="tr-TR" sz="1600" b="1" baseline="0" dirty="0" smtClean="0"/>
                        <a:t> </a:t>
                      </a:r>
                      <a:r>
                        <a:rPr lang="tr-TR" sz="1600" b="1" baseline="0" dirty="0" err="1" smtClean="0"/>
                        <a:t>steatoz</a:t>
                      </a:r>
                      <a:endParaRPr lang="tr-T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Fonksiyonel profil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Normal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Serum </a:t>
                      </a:r>
                      <a:r>
                        <a:rPr lang="tr-TR" sz="1600" b="1" dirty="0" err="1" smtClean="0"/>
                        <a:t>Cr</a:t>
                      </a:r>
                      <a:r>
                        <a:rPr lang="tr-TR" sz="1600" b="1" dirty="0" smtClean="0"/>
                        <a:t>&gt;1.5mg/</a:t>
                      </a:r>
                      <a:r>
                        <a:rPr lang="tr-TR" sz="1600" b="1" dirty="0" err="1" smtClean="0"/>
                        <a:t>dl</a:t>
                      </a:r>
                      <a:r>
                        <a:rPr lang="tr-TR" sz="1600" b="1" dirty="0" smtClean="0"/>
                        <a:t>,KCFT↑</a:t>
                      </a:r>
                      <a:endParaRPr lang="tr-T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Diğer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-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Split</a:t>
                      </a:r>
                      <a:r>
                        <a:rPr lang="tr-TR" sz="1600" b="1" dirty="0" smtClean="0"/>
                        <a:t> karaciğer</a:t>
                      </a:r>
                      <a:r>
                        <a:rPr lang="tr-TR" sz="1600" b="1" baseline="0" dirty="0" smtClean="0"/>
                        <a:t> uygulaması</a:t>
                      </a:r>
                      <a:endParaRPr lang="tr-TR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Genişletilmiş </a:t>
            </a:r>
            <a:r>
              <a:rPr lang="tr-TR" b="1" dirty="0" err="1" smtClean="0"/>
              <a:t>Donör</a:t>
            </a:r>
            <a:r>
              <a:rPr lang="tr-TR" b="1" dirty="0" smtClean="0"/>
              <a:t> Kriterleri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Sonuç</a:t>
            </a:r>
          </a:p>
          <a:p>
            <a:pPr lvl="2"/>
            <a:r>
              <a:rPr lang="tr-TR" b="1" dirty="0" err="1" smtClean="0"/>
              <a:t>Transplant</a:t>
            </a:r>
            <a:r>
              <a:rPr lang="tr-TR" b="1" dirty="0" smtClean="0"/>
              <a:t> ekipleri kendi deneyimleri ve lojistik imkanları çerçevesinde marjinal </a:t>
            </a:r>
            <a:r>
              <a:rPr lang="tr-TR" b="1" dirty="0" err="1" smtClean="0"/>
              <a:t>donör</a:t>
            </a:r>
            <a:r>
              <a:rPr lang="tr-TR" b="1" dirty="0" smtClean="0"/>
              <a:t> kullanımına karar vermelidir</a:t>
            </a:r>
          </a:p>
          <a:p>
            <a:pPr lvl="2"/>
            <a:r>
              <a:rPr lang="tr-TR" b="1" dirty="0" smtClean="0"/>
              <a:t>Marjinal bir </a:t>
            </a:r>
            <a:r>
              <a:rPr lang="tr-TR" b="1" dirty="0" err="1" smtClean="0"/>
              <a:t>donörün</a:t>
            </a:r>
            <a:r>
              <a:rPr lang="tr-TR" b="1" dirty="0" smtClean="0"/>
              <a:t> bir organı standart </a:t>
            </a:r>
            <a:r>
              <a:rPr lang="tr-TR" b="1" dirty="0" err="1" smtClean="0"/>
              <a:t>donör</a:t>
            </a:r>
            <a:r>
              <a:rPr lang="tr-TR" b="1" dirty="0" smtClean="0"/>
              <a:t> kriterlerine uyarken diğer bir organ marjinal </a:t>
            </a:r>
            <a:r>
              <a:rPr lang="tr-TR" b="1" dirty="0" err="1" smtClean="0"/>
              <a:t>donör</a:t>
            </a:r>
            <a:r>
              <a:rPr lang="tr-TR" b="1" dirty="0" smtClean="0"/>
              <a:t> özellikleri gösterebilir</a:t>
            </a:r>
          </a:p>
          <a:p>
            <a:pPr lvl="2"/>
            <a:r>
              <a:rPr lang="tr-TR" b="1" dirty="0" smtClean="0"/>
              <a:t>Marjinal bir organın alıcısı bilgilendirilmelidir</a:t>
            </a:r>
          </a:p>
          <a:p>
            <a:pPr lvl="2"/>
            <a:r>
              <a:rPr lang="tr-TR" b="1" dirty="0" smtClean="0"/>
              <a:t>Organ fonksiyonları ve tamamlayıcı testler açısından normal olan HBV,HCV veya HIV pozitif bir </a:t>
            </a:r>
            <a:r>
              <a:rPr lang="tr-TR" b="1" dirty="0" err="1" smtClean="0"/>
              <a:t>donörün</a:t>
            </a:r>
            <a:r>
              <a:rPr lang="tr-TR" b="1" dirty="0" smtClean="0"/>
              <a:t> marjinal olarak kabul edilmesi veya reddedilmesi </a:t>
            </a:r>
            <a:r>
              <a:rPr lang="tr-TR" b="1" dirty="0" err="1" smtClean="0"/>
              <a:t>transplant</a:t>
            </a:r>
            <a:r>
              <a:rPr lang="tr-TR" b="1" dirty="0" smtClean="0"/>
              <a:t> koordinatörü ve </a:t>
            </a:r>
            <a:r>
              <a:rPr lang="tr-TR" b="1" dirty="0" err="1" smtClean="0"/>
              <a:t>transplant</a:t>
            </a:r>
            <a:r>
              <a:rPr lang="tr-TR" b="1" dirty="0" smtClean="0"/>
              <a:t> ekiplerinin ortak kararı olmalıdır</a:t>
            </a:r>
          </a:p>
          <a:p>
            <a:pPr lvl="2"/>
            <a:r>
              <a:rPr lang="tr-TR" b="1" dirty="0" smtClean="0"/>
              <a:t>İki fenomen; 1. organ kıtlığı 2. marjinal </a:t>
            </a:r>
            <a:r>
              <a:rPr lang="tr-TR" b="1" dirty="0" err="1" smtClean="0"/>
              <a:t>donörlerin</a:t>
            </a:r>
            <a:r>
              <a:rPr lang="tr-TR" b="1" dirty="0" smtClean="0"/>
              <a:t> iyi </a:t>
            </a:r>
            <a:r>
              <a:rPr lang="tr-TR" b="1" dirty="0" err="1" smtClean="0"/>
              <a:t>transplant</a:t>
            </a:r>
            <a:r>
              <a:rPr lang="tr-TR" b="1" dirty="0" smtClean="0"/>
              <a:t> sonuçlarına ilişkin veriler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err="1" smtClean="0"/>
              <a:t>Donör</a:t>
            </a:r>
            <a:r>
              <a:rPr lang="tr-TR" b="1" dirty="0" smtClean="0"/>
              <a:t> Tespitinde Kalite Sistemi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Amaç</a:t>
            </a:r>
          </a:p>
          <a:p>
            <a:pPr lvl="2"/>
            <a:r>
              <a:rPr lang="tr-TR" b="1" dirty="0" smtClean="0"/>
              <a:t>İlgili hastanenin özelliklerine göre hedeflenen organ temin kapasitesini belirlemek</a:t>
            </a:r>
          </a:p>
          <a:p>
            <a:pPr lvl="2"/>
            <a:r>
              <a:rPr lang="tr-TR" b="1" dirty="0" smtClean="0"/>
              <a:t>Organ bağış ve temin sürecindeki açık noktaları belirlemek, potansiyel </a:t>
            </a:r>
            <a:r>
              <a:rPr lang="tr-TR" b="1" dirty="0" err="1" smtClean="0"/>
              <a:t>donör</a:t>
            </a:r>
            <a:r>
              <a:rPr lang="tr-TR" b="1" dirty="0" smtClean="0"/>
              <a:t> kaybının altında yatan nedenleri analiz etmek</a:t>
            </a:r>
          </a:p>
          <a:p>
            <a:pPr lvl="2"/>
            <a:r>
              <a:rPr lang="tr-TR" b="1" dirty="0" smtClean="0"/>
              <a:t>Organ bağışı ve organ nakli süreçlerini etkileyen hastane faktörlerini tanımlamak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err="1" smtClean="0"/>
              <a:t>Donör</a:t>
            </a:r>
            <a:r>
              <a:rPr lang="tr-TR" b="1" dirty="0" smtClean="0"/>
              <a:t> Tespitinde Kalite Sistemi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 err="1" smtClean="0"/>
              <a:t>Metodlar</a:t>
            </a:r>
            <a:endParaRPr lang="tr-TR" dirty="0"/>
          </a:p>
          <a:p>
            <a:pPr lvl="2"/>
            <a:r>
              <a:rPr lang="tr-TR" b="1" dirty="0" smtClean="0"/>
              <a:t>İç denetim</a:t>
            </a:r>
          </a:p>
          <a:p>
            <a:pPr lvl="2">
              <a:buNone/>
            </a:pPr>
            <a:r>
              <a:rPr lang="tr-TR" sz="1600" b="1" dirty="0" smtClean="0"/>
              <a:t>	</a:t>
            </a:r>
            <a:r>
              <a:rPr lang="tr-TR" sz="1600" b="1" dirty="0" smtClean="0">
                <a:solidFill>
                  <a:srgbClr val="FF0000"/>
                </a:solidFill>
              </a:rPr>
              <a:t>(Hastane </a:t>
            </a:r>
            <a:r>
              <a:rPr lang="tr-TR" sz="1600" b="1" dirty="0" err="1" smtClean="0">
                <a:solidFill>
                  <a:srgbClr val="FF0000"/>
                </a:solidFill>
              </a:rPr>
              <a:t>transplant</a:t>
            </a:r>
            <a:r>
              <a:rPr lang="tr-TR" sz="1600" b="1" dirty="0" smtClean="0">
                <a:solidFill>
                  <a:srgbClr val="FF0000"/>
                </a:solidFill>
              </a:rPr>
              <a:t> koordinatörleri)</a:t>
            </a:r>
          </a:p>
          <a:p>
            <a:pPr lvl="4"/>
            <a:r>
              <a:rPr lang="tr-TR" b="1" dirty="0" smtClean="0"/>
              <a:t>Hasta bilgi formu</a:t>
            </a:r>
          </a:p>
          <a:p>
            <a:pPr lvl="4"/>
            <a:r>
              <a:rPr lang="tr-TR" b="1" dirty="0" smtClean="0"/>
              <a:t>YBÜ bilgileri</a:t>
            </a:r>
          </a:p>
          <a:p>
            <a:pPr lvl="4"/>
            <a:r>
              <a:rPr lang="tr-TR" b="1" dirty="0" smtClean="0"/>
              <a:t>Hastane bilgileri</a:t>
            </a:r>
          </a:p>
          <a:p>
            <a:pPr lvl="2"/>
            <a:r>
              <a:rPr lang="tr-TR" b="1" dirty="0" smtClean="0"/>
              <a:t>Dış denetim</a:t>
            </a:r>
          </a:p>
          <a:p>
            <a:pPr lvl="2">
              <a:buNone/>
            </a:pPr>
            <a:r>
              <a:rPr lang="tr-TR" sz="1600" b="1" dirty="0" smtClean="0"/>
              <a:t>	</a:t>
            </a:r>
            <a:r>
              <a:rPr lang="tr-TR" sz="1600" b="1" dirty="0" smtClean="0">
                <a:solidFill>
                  <a:srgbClr val="FF0000"/>
                </a:solidFill>
              </a:rPr>
              <a:t>(Başka hastaneden 2 doktor, biri </a:t>
            </a:r>
            <a:r>
              <a:rPr lang="tr-TR" sz="1600" b="1" dirty="0" err="1" smtClean="0">
                <a:solidFill>
                  <a:srgbClr val="FF0000"/>
                </a:solidFill>
              </a:rPr>
              <a:t>tx</a:t>
            </a:r>
            <a:r>
              <a:rPr lang="tr-TR" sz="1600" b="1" dirty="0" smtClean="0">
                <a:solidFill>
                  <a:srgbClr val="FF0000"/>
                </a:solidFill>
              </a:rPr>
              <a:t> koordinatörü diğeri yoğun bakım uzmanı)</a:t>
            </a:r>
          </a:p>
          <a:p>
            <a:pPr lvl="4"/>
            <a:r>
              <a:rPr lang="tr-TR" b="1" dirty="0" smtClean="0"/>
              <a:t>Tıbbi kayıtların ve veri toplama işleminin doğru yapılıp yapılmadığını kontrol eder</a:t>
            </a:r>
          </a:p>
          <a:p>
            <a:pPr lvl="4"/>
            <a:r>
              <a:rPr lang="tr-TR" b="1" dirty="0" smtClean="0"/>
              <a:t>Yıllık bazda </a:t>
            </a:r>
            <a:r>
              <a:rPr lang="tr-TR" b="1" dirty="0" err="1" smtClean="0"/>
              <a:t>Tx</a:t>
            </a:r>
            <a:r>
              <a:rPr lang="tr-TR" b="1" dirty="0" smtClean="0"/>
              <a:t> koordinatörleri tarafından yapılan aktiviteleri ve hastane altyapısı ile ilgili genel bilgileri doğrular</a:t>
            </a:r>
          </a:p>
          <a:p>
            <a:pPr lvl="4"/>
            <a:r>
              <a:rPr lang="tr-TR" b="1" dirty="0" smtClean="0"/>
              <a:t>Hastanedeki kalite programının etkinliğini değerlendirir</a:t>
            </a:r>
          </a:p>
          <a:p>
            <a:pPr lvl="4"/>
            <a:r>
              <a:rPr lang="tr-TR" b="1" dirty="0" smtClean="0"/>
              <a:t>Geliştirilmesi gereken yönleri belirler ve </a:t>
            </a:r>
            <a:r>
              <a:rPr lang="tr-TR" b="1" dirty="0" err="1" smtClean="0"/>
              <a:t>transplant</a:t>
            </a:r>
            <a:r>
              <a:rPr lang="tr-TR" b="1" dirty="0" smtClean="0"/>
              <a:t> koordinatörleri ile hastane yöneticilerine organ temin süreçlerinin iyileştirilmesi için tavsiyelerde bulunur</a:t>
            </a:r>
          </a:p>
          <a:p>
            <a:pPr lvl="4"/>
            <a:endParaRPr lang="tr-TR" b="1" dirty="0" smtClean="0"/>
          </a:p>
          <a:p>
            <a:pPr lvl="4"/>
            <a:endParaRPr lang="tr-T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Canlı </a:t>
            </a:r>
            <a:r>
              <a:rPr lang="tr-TR" b="1" dirty="0" err="1" smtClean="0"/>
              <a:t>Donörler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Akraba dışı</a:t>
            </a:r>
          </a:p>
          <a:p>
            <a:pPr lvl="2"/>
            <a:r>
              <a:rPr lang="tr-TR" b="1" dirty="0" smtClean="0"/>
              <a:t>Etik Komisyon</a:t>
            </a:r>
          </a:p>
          <a:p>
            <a:pPr lvl="4"/>
            <a:r>
              <a:rPr lang="tr-TR" b="1" dirty="0" smtClean="0"/>
              <a:t>Uzak Akraba</a:t>
            </a:r>
          </a:p>
          <a:p>
            <a:pPr lvl="4"/>
            <a:r>
              <a:rPr lang="tr-TR" b="1" dirty="0" smtClean="0"/>
              <a:t>Akraba Dışı</a:t>
            </a:r>
          </a:p>
          <a:p>
            <a:pPr lvl="2"/>
            <a:r>
              <a:rPr lang="tr-TR" b="1" dirty="0" smtClean="0"/>
              <a:t>Çapraz Nakil</a:t>
            </a:r>
          </a:p>
          <a:p>
            <a:pPr lvl="4"/>
            <a:r>
              <a:rPr lang="tr-TR" b="1" dirty="0" smtClean="0"/>
              <a:t>Kan Grubu Uyumsuzluğu</a:t>
            </a:r>
            <a:endParaRPr lang="tr-TR" b="1" dirty="0"/>
          </a:p>
          <a:p>
            <a:pPr lvl="5"/>
            <a:r>
              <a:rPr lang="tr-TR" b="1" dirty="0" smtClean="0"/>
              <a:t>Alıcı 1			Verici 1</a:t>
            </a:r>
          </a:p>
          <a:p>
            <a:pPr lvl="5">
              <a:buNone/>
            </a:pPr>
            <a:r>
              <a:rPr lang="tr-TR" b="1" dirty="0" smtClean="0"/>
              <a:t>    </a:t>
            </a:r>
            <a:r>
              <a:rPr lang="tr-TR" b="1" dirty="0" smtClean="0">
                <a:solidFill>
                  <a:srgbClr val="FF0000"/>
                </a:solidFill>
              </a:rPr>
              <a:t>A</a:t>
            </a:r>
            <a:r>
              <a:rPr lang="tr-TR" b="1" dirty="0" smtClean="0"/>
              <a:t>				</a:t>
            </a:r>
            <a:r>
              <a:rPr lang="tr-TR" b="1" dirty="0" smtClean="0">
                <a:solidFill>
                  <a:srgbClr val="FF0000"/>
                </a:solidFill>
              </a:rPr>
              <a:t>B </a:t>
            </a:r>
          </a:p>
          <a:p>
            <a:pPr lvl="5">
              <a:buNone/>
            </a:pPr>
            <a:endParaRPr lang="tr-TR" b="1" dirty="0" smtClean="0"/>
          </a:p>
          <a:p>
            <a:pPr lvl="5"/>
            <a:r>
              <a:rPr lang="tr-TR" b="1" dirty="0" smtClean="0"/>
              <a:t>Alıcı 2			Verici 2</a:t>
            </a:r>
          </a:p>
          <a:p>
            <a:pPr lvl="5">
              <a:buNone/>
            </a:pPr>
            <a:r>
              <a:rPr lang="tr-TR" b="1" dirty="0" smtClean="0"/>
              <a:t>	</a:t>
            </a:r>
            <a:r>
              <a:rPr lang="tr-TR" b="1" dirty="0" smtClean="0">
                <a:solidFill>
                  <a:srgbClr val="FF0000"/>
                </a:solidFill>
              </a:rPr>
              <a:t>B</a:t>
            </a:r>
            <a:r>
              <a:rPr lang="tr-TR" b="1" dirty="0" smtClean="0"/>
              <a:t>				</a:t>
            </a:r>
            <a:r>
              <a:rPr lang="tr-TR" b="1" dirty="0" smtClean="0">
                <a:solidFill>
                  <a:srgbClr val="FF0000"/>
                </a:solidFill>
              </a:rPr>
              <a:t>A</a:t>
            </a:r>
          </a:p>
        </p:txBody>
      </p:sp>
      <p:cxnSp>
        <p:nvCxnSpPr>
          <p:cNvPr id="5" name="4 Düz Ok Bağlayıcısı"/>
          <p:cNvCxnSpPr/>
          <p:nvPr/>
        </p:nvCxnSpPr>
        <p:spPr>
          <a:xfrm flipV="1">
            <a:off x="3779912" y="4293096"/>
            <a:ext cx="2232248" cy="1152128"/>
          </a:xfrm>
          <a:prstGeom prst="straightConnector1">
            <a:avLst/>
          </a:prstGeom>
          <a:ln cmpd="sng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Ok Bağlayıcısı"/>
          <p:cNvCxnSpPr/>
          <p:nvPr/>
        </p:nvCxnSpPr>
        <p:spPr>
          <a:xfrm>
            <a:off x="3779912" y="4365104"/>
            <a:ext cx="2232248" cy="100811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Ölü (Kadavra) </a:t>
            </a:r>
            <a:r>
              <a:rPr lang="tr-TR" b="1" dirty="0" err="1" smtClean="0"/>
              <a:t>Donörler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DBD </a:t>
            </a:r>
            <a:r>
              <a:rPr lang="tr-TR" sz="2000" b="1" dirty="0" smtClean="0"/>
              <a:t>(</a:t>
            </a:r>
            <a:r>
              <a:rPr lang="tr-TR" sz="2000" b="1" dirty="0" err="1" smtClean="0"/>
              <a:t>Donor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after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Brain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Death</a:t>
            </a:r>
            <a:r>
              <a:rPr lang="tr-TR" sz="2000" b="1" dirty="0" smtClean="0"/>
              <a:t>)</a:t>
            </a:r>
          </a:p>
          <a:p>
            <a:pPr lvl="2" algn="just"/>
            <a:r>
              <a:rPr lang="tr-TR" b="1" dirty="0" smtClean="0"/>
              <a:t>Kadavra </a:t>
            </a:r>
            <a:r>
              <a:rPr lang="tr-TR" b="1" dirty="0" err="1" smtClean="0"/>
              <a:t>Donör</a:t>
            </a:r>
            <a:endParaRPr lang="tr-TR" b="1" dirty="0" smtClean="0"/>
          </a:p>
          <a:p>
            <a:pPr lvl="2" algn="just"/>
            <a:r>
              <a:rPr lang="tr-TR" b="1" dirty="0" smtClean="0"/>
              <a:t>Beyin Ölümü Olan </a:t>
            </a:r>
            <a:r>
              <a:rPr lang="tr-TR" b="1" dirty="0" err="1" smtClean="0"/>
              <a:t>Donör</a:t>
            </a:r>
            <a:endParaRPr lang="tr-TR" b="1" dirty="0" smtClean="0"/>
          </a:p>
          <a:p>
            <a:pPr lvl="2" algn="just"/>
            <a:endParaRPr lang="tr-TR" b="1" dirty="0" smtClean="0"/>
          </a:p>
          <a:p>
            <a:pPr lvl="2" algn="just"/>
            <a:endParaRPr lang="tr-TR" b="1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293096"/>
            <a:ext cx="7992888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Metin kutusu"/>
          <p:cNvSpPr txBox="1"/>
          <p:nvPr/>
        </p:nvSpPr>
        <p:spPr>
          <a:xfrm>
            <a:off x="683568" y="6309320"/>
            <a:ext cx="7848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tr-TR" sz="1600" b="1" dirty="0" smtClean="0"/>
              <a:t>a. </a:t>
            </a:r>
            <a:r>
              <a:rPr lang="tr-TR" sz="1600" b="1" dirty="0" err="1" smtClean="0"/>
              <a:t>İskemik</a:t>
            </a:r>
            <a:r>
              <a:rPr lang="tr-TR" sz="1600" b="1" dirty="0" smtClean="0"/>
              <a:t> </a:t>
            </a:r>
            <a:r>
              <a:rPr lang="tr-TR" sz="1600" b="1" dirty="0" err="1" smtClean="0"/>
              <a:t>stroke</a:t>
            </a:r>
            <a:r>
              <a:rPr lang="tr-TR" sz="1600" b="1" dirty="0" smtClean="0"/>
              <a:t>   b. </a:t>
            </a:r>
            <a:r>
              <a:rPr lang="tr-TR" sz="1600" b="1" dirty="0" err="1" smtClean="0"/>
              <a:t>Hemorajik</a:t>
            </a:r>
            <a:r>
              <a:rPr lang="tr-TR" sz="1600" b="1" dirty="0" smtClean="0"/>
              <a:t> </a:t>
            </a:r>
            <a:r>
              <a:rPr lang="tr-TR" sz="1600" b="1" dirty="0" err="1" smtClean="0"/>
              <a:t>stroke</a:t>
            </a:r>
            <a:r>
              <a:rPr lang="tr-TR" sz="1600" b="1" dirty="0" smtClean="0"/>
              <a:t>   c. Kafa travması   d. Beyin tümörü</a:t>
            </a:r>
            <a:endParaRPr lang="tr-TR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Beyin Ölümü </a:t>
            </a:r>
            <a:r>
              <a:rPr lang="tr-TR" b="1" dirty="0" err="1" smtClean="0"/>
              <a:t>Donörleri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SVH (</a:t>
            </a:r>
            <a:r>
              <a:rPr lang="tr-TR" b="1" dirty="0" err="1" smtClean="0"/>
              <a:t>serebro</a:t>
            </a:r>
            <a:r>
              <a:rPr lang="tr-TR" b="1" dirty="0" smtClean="0"/>
              <a:t> </a:t>
            </a:r>
            <a:r>
              <a:rPr lang="tr-TR" b="1" dirty="0" err="1" smtClean="0"/>
              <a:t>vasküler</a:t>
            </a:r>
            <a:r>
              <a:rPr lang="tr-TR" b="1" dirty="0" smtClean="0"/>
              <a:t> hastalıklar)</a:t>
            </a:r>
          </a:p>
          <a:p>
            <a:pPr lvl="2"/>
            <a:r>
              <a:rPr lang="tr-TR" b="1" dirty="0" err="1" smtClean="0"/>
              <a:t>İskemik</a:t>
            </a:r>
            <a:endParaRPr lang="tr-TR" b="1" dirty="0" smtClean="0"/>
          </a:p>
          <a:p>
            <a:pPr lvl="2"/>
            <a:r>
              <a:rPr lang="tr-TR" b="1" dirty="0" err="1" smtClean="0"/>
              <a:t>Hemorajik</a:t>
            </a:r>
            <a:endParaRPr lang="tr-TR" b="1" dirty="0" smtClean="0"/>
          </a:p>
          <a:p>
            <a:r>
              <a:rPr lang="tr-TR" b="1" dirty="0" smtClean="0"/>
              <a:t>Beyin Travması</a:t>
            </a:r>
          </a:p>
          <a:p>
            <a:r>
              <a:rPr lang="tr-TR" b="1" dirty="0" err="1" smtClean="0"/>
              <a:t>Anoksik</a:t>
            </a:r>
            <a:r>
              <a:rPr lang="tr-TR" b="1" dirty="0" smtClean="0"/>
              <a:t> </a:t>
            </a:r>
            <a:r>
              <a:rPr lang="tr-TR" b="1" dirty="0" err="1" smtClean="0"/>
              <a:t>Ensefalopati</a:t>
            </a:r>
            <a:endParaRPr lang="tr-TR" b="1" dirty="0" smtClean="0"/>
          </a:p>
          <a:p>
            <a:r>
              <a:rPr lang="tr-TR" b="1" dirty="0" err="1" smtClean="0"/>
              <a:t>Primer</a:t>
            </a:r>
            <a:r>
              <a:rPr lang="tr-TR" b="1" dirty="0" smtClean="0"/>
              <a:t> Beyin Tümörü</a:t>
            </a:r>
            <a:endParaRPr lang="tr-TR" b="1" dirty="0"/>
          </a:p>
        </p:txBody>
      </p:sp>
      <p:pic>
        <p:nvPicPr>
          <p:cNvPr id="1026" name="Picture 2" descr="F:\HANDBOOK\Donor Management and Organ Viability_files\0101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789040"/>
            <a:ext cx="4098032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r"/>
            <a:r>
              <a:rPr lang="tr-TR" b="1" dirty="0" smtClean="0"/>
              <a:t>Ölü (Kadavra) </a:t>
            </a:r>
            <a:r>
              <a:rPr lang="tr-TR" b="1" dirty="0" err="1" smtClean="0"/>
              <a:t>Donörler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DCD </a:t>
            </a:r>
            <a:r>
              <a:rPr lang="tr-TR" sz="2000" b="1" dirty="0" smtClean="0"/>
              <a:t>(</a:t>
            </a:r>
            <a:r>
              <a:rPr lang="tr-TR" sz="2000" b="1" dirty="0" err="1" smtClean="0"/>
              <a:t>Donor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after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Cardiac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Death</a:t>
            </a:r>
            <a:r>
              <a:rPr lang="tr-TR" sz="2000" b="1" dirty="0" smtClean="0"/>
              <a:t>)</a:t>
            </a:r>
            <a:r>
              <a:rPr lang="tr-TR" b="1" dirty="0" smtClean="0"/>
              <a:t> </a:t>
            </a:r>
          </a:p>
          <a:p>
            <a:pPr lvl="2" algn="just"/>
            <a:r>
              <a:rPr lang="tr-TR" b="1" dirty="0" smtClean="0"/>
              <a:t>Kadavra </a:t>
            </a:r>
            <a:r>
              <a:rPr lang="tr-TR" b="1" dirty="0" err="1" smtClean="0"/>
              <a:t>Donör</a:t>
            </a:r>
            <a:endParaRPr lang="tr-TR" b="1" dirty="0" smtClean="0"/>
          </a:p>
          <a:p>
            <a:pPr lvl="2" algn="just"/>
            <a:r>
              <a:rPr lang="tr-TR" b="1" dirty="0" smtClean="0"/>
              <a:t>Kalp Atımı Olmayan </a:t>
            </a:r>
            <a:r>
              <a:rPr lang="tr-TR" b="1" dirty="0" err="1" smtClean="0"/>
              <a:t>Donör</a:t>
            </a:r>
            <a:endParaRPr lang="tr-TR" b="1" dirty="0" smtClean="0"/>
          </a:p>
          <a:p>
            <a:pPr lvl="2" algn="just">
              <a:buNone/>
            </a:pPr>
            <a:r>
              <a:rPr lang="tr-TR" b="1" dirty="0" smtClean="0"/>
              <a:t>	NHBD (</a:t>
            </a:r>
            <a:r>
              <a:rPr lang="tr-TR" b="1" dirty="0" err="1" smtClean="0"/>
              <a:t>Non</a:t>
            </a:r>
            <a:r>
              <a:rPr lang="tr-TR" b="1" dirty="0" smtClean="0"/>
              <a:t>-</a:t>
            </a:r>
            <a:r>
              <a:rPr lang="tr-TR" b="1" dirty="0" err="1" smtClean="0"/>
              <a:t>Heart</a:t>
            </a:r>
            <a:r>
              <a:rPr lang="tr-TR" b="1" dirty="0" smtClean="0"/>
              <a:t> </a:t>
            </a:r>
            <a:r>
              <a:rPr lang="tr-TR" b="1" dirty="0" err="1" smtClean="0"/>
              <a:t>Beating</a:t>
            </a:r>
            <a:r>
              <a:rPr lang="tr-TR" b="1" dirty="0" smtClean="0"/>
              <a:t> </a:t>
            </a:r>
            <a:r>
              <a:rPr lang="tr-TR" b="1" dirty="0" err="1" smtClean="0"/>
              <a:t>Donor</a:t>
            </a:r>
            <a:r>
              <a:rPr lang="tr-TR" b="1" dirty="0" smtClean="0"/>
              <a:t>)</a:t>
            </a:r>
            <a:endParaRPr lang="tr-TR" b="1" dirty="0"/>
          </a:p>
        </p:txBody>
      </p:sp>
      <p:pic>
        <p:nvPicPr>
          <p:cNvPr id="727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3789040"/>
            <a:ext cx="4785717" cy="2723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pPr algn="r"/>
            <a:r>
              <a:rPr lang="tr-TR" b="1" dirty="0" smtClean="0"/>
              <a:t>DBD-DCD Kullanımı</a:t>
            </a:r>
            <a:br>
              <a:rPr lang="tr-TR" b="1" dirty="0" smtClean="0"/>
            </a:br>
            <a:r>
              <a:rPr lang="tr-TR" sz="2200" b="1" dirty="0" smtClean="0"/>
              <a:t>(2009 </a:t>
            </a:r>
            <a:r>
              <a:rPr lang="tr-TR" sz="2200" b="1" dirty="0" err="1" smtClean="0"/>
              <a:t>iRODAT</a:t>
            </a:r>
            <a:r>
              <a:rPr lang="tr-TR" sz="2200" b="1" dirty="0" smtClean="0"/>
              <a:t>)</a:t>
            </a:r>
            <a:endParaRPr lang="tr-TR" sz="2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5" descr="Deceased organ donors 2009 (PMP). Relative weight of DCD (Source: iroDAT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628800"/>
            <a:ext cx="8208912" cy="4536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</TotalTime>
  <Words>1399</Words>
  <Application>Microsoft Office PowerPoint</Application>
  <PresentationFormat>Ekran Gösterisi (4:3)</PresentationFormat>
  <Paragraphs>437</Paragraphs>
  <Slides>46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46</vt:i4>
      </vt:variant>
    </vt:vector>
  </HeadingPairs>
  <TitlesOfParts>
    <vt:vector size="47" baseType="lpstr">
      <vt:lpstr>Ofis Teması</vt:lpstr>
      <vt:lpstr> DONÖR TESPİT SİSTEMİ  </vt:lpstr>
      <vt:lpstr>Konular</vt:lpstr>
      <vt:lpstr>Donör Tipleri</vt:lpstr>
      <vt:lpstr>Canlı Donörler</vt:lpstr>
      <vt:lpstr>Canlı Donörler</vt:lpstr>
      <vt:lpstr>Ölü (Kadavra) Donörler</vt:lpstr>
      <vt:lpstr>Beyin Ölümü Donörleri</vt:lpstr>
      <vt:lpstr>Ölü (Kadavra) Donörler</vt:lpstr>
      <vt:lpstr>DBD-DCD Kullanımı (2009 iRODAT)</vt:lpstr>
      <vt:lpstr>Kardiyak Ölüm Donörleri</vt:lpstr>
      <vt:lpstr>Temel Kavramlar</vt:lpstr>
      <vt:lpstr>Temel Kavramlar</vt:lpstr>
      <vt:lpstr>Temel Kavramlar</vt:lpstr>
      <vt:lpstr>Clinical Pathways for Organ Donation</vt:lpstr>
      <vt:lpstr>Donör Potansiyelinin Ölçümü</vt:lpstr>
      <vt:lpstr>Donör Potansiyelinin Tespiti</vt:lpstr>
      <vt:lpstr>Donör Tarama Sistemi</vt:lpstr>
      <vt:lpstr>Potansiyel donör kimdir?</vt:lpstr>
      <vt:lpstr>Potansiyel donör kimdir?</vt:lpstr>
      <vt:lpstr>Donör taramadan kim sorumludur?</vt:lpstr>
      <vt:lpstr>Nasıl yapmalıyız?</vt:lpstr>
      <vt:lpstr>Donör Tarama Sistemi</vt:lpstr>
      <vt:lpstr>Klinik Değerlendirme</vt:lpstr>
      <vt:lpstr>Klinik Değerlendirme</vt:lpstr>
      <vt:lpstr>Klinik Değerlendirme</vt:lpstr>
      <vt:lpstr>Klinik Değerlendirme</vt:lpstr>
      <vt:lpstr>Klinik Değerlendirme</vt:lpstr>
      <vt:lpstr>Klinik Değerlendirme</vt:lpstr>
      <vt:lpstr>Klinik Değerlendirme</vt:lpstr>
      <vt:lpstr>Klinik Değerlendirme</vt:lpstr>
      <vt:lpstr>Klinik Değerlendirme</vt:lpstr>
      <vt:lpstr>Klinik Değerlendirme</vt:lpstr>
      <vt:lpstr>Klinik Değerlendirme</vt:lpstr>
      <vt:lpstr>Klinik Değerlendirme</vt:lpstr>
      <vt:lpstr>Klinik Değerlendirme</vt:lpstr>
      <vt:lpstr>Klinik Değerlendirme</vt:lpstr>
      <vt:lpstr>Klinik Değerlendirme</vt:lpstr>
      <vt:lpstr>Klinik Değerlendirme</vt:lpstr>
      <vt:lpstr>Klinik Değerlendirme</vt:lpstr>
      <vt:lpstr>Genişletilmiş Donör Kriterleri</vt:lpstr>
      <vt:lpstr>Genişletilmiş Donör Kriterleri</vt:lpstr>
      <vt:lpstr>Genişletilmiş Donör Kriterleri</vt:lpstr>
      <vt:lpstr>Genişletilmiş Donör Kriterleri</vt:lpstr>
      <vt:lpstr>Genişletilmiş Donör Kriterleri</vt:lpstr>
      <vt:lpstr>Donör Tespitinde Kalite Sistemi</vt:lpstr>
      <vt:lpstr>Donör Tespitinde Kalite Sistemi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 NAKLİ 31 Ocak 2013</dc:title>
  <dc:creator>kahe</dc:creator>
  <cp:lastModifiedBy>rahmi.baykan</cp:lastModifiedBy>
  <cp:revision>91</cp:revision>
  <dcterms:created xsi:type="dcterms:W3CDTF">2013-02-08T19:58:17Z</dcterms:created>
  <dcterms:modified xsi:type="dcterms:W3CDTF">2017-07-06T11:30:25Z</dcterms:modified>
</cp:coreProperties>
</file>